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Hammersmith One"/>
      <p:regular r:id="rId27"/>
    </p:embeddedFont>
    <p:embeddedFont>
      <p:font typeface="Comforta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omfortaa-regular.fntdata"/><Relationship Id="rId27" Type="http://schemas.openxmlformats.org/officeDocument/2006/relationships/font" Target="fonts/HammersmithOn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16c752152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316c752152e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0b58fc775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30b58fc7752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a518d5fbf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a518d5fbf6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0b58fc775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30b58fc7752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0af9fc37a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0af9fc37ae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0af9fc37a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30af9fc37ae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0af9fc37a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0af9fc37ae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0af9fc37a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30af9fc37ae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14f8613d4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14f8613d48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None/>
              <a:defRPr b="1" sz="2000"/>
            </a:lvl1pPr>
            <a:lvl2pPr lvl="1">
              <a:spcBef>
                <a:spcPts val="0"/>
              </a:spcBef>
              <a:spcAft>
                <a:spcPts val="0"/>
              </a:spcAft>
              <a:buSzPts val="1400"/>
              <a:buFont typeface="Comfortaa"/>
              <a:buNone/>
              <a:defRPr>
                <a:latin typeface="Comfortaa"/>
                <a:ea typeface="Comfortaa"/>
                <a:cs typeface="Comfortaa"/>
                <a:sym typeface="Comfortaa"/>
              </a:defRPr>
            </a:lvl2pPr>
            <a:lvl3pPr lvl="2">
              <a:spcBef>
                <a:spcPts val="0"/>
              </a:spcBef>
              <a:spcAft>
                <a:spcPts val="0"/>
              </a:spcAft>
              <a:buSzPts val="1400"/>
              <a:buFont typeface="Comfortaa"/>
              <a:buNone/>
              <a:defRPr>
                <a:latin typeface="Comfortaa"/>
                <a:ea typeface="Comfortaa"/>
                <a:cs typeface="Comfortaa"/>
                <a:sym typeface="Comfortaa"/>
              </a:defRPr>
            </a:lvl3pPr>
            <a:lvl4pPr lvl="3">
              <a:spcBef>
                <a:spcPts val="0"/>
              </a:spcBef>
              <a:spcAft>
                <a:spcPts val="0"/>
              </a:spcAft>
              <a:buSzPts val="1400"/>
              <a:buFont typeface="Comfortaa"/>
              <a:buNone/>
              <a:defRPr>
                <a:latin typeface="Comfortaa"/>
                <a:ea typeface="Comfortaa"/>
                <a:cs typeface="Comfortaa"/>
                <a:sym typeface="Comfortaa"/>
              </a:defRPr>
            </a:lvl4pPr>
            <a:lvl5pPr lvl="4">
              <a:spcBef>
                <a:spcPts val="0"/>
              </a:spcBef>
              <a:spcAft>
                <a:spcPts val="0"/>
              </a:spcAft>
              <a:buSzPts val="1400"/>
              <a:buFont typeface="Comfortaa"/>
              <a:buNone/>
              <a:defRPr>
                <a:latin typeface="Comfortaa"/>
                <a:ea typeface="Comfortaa"/>
                <a:cs typeface="Comfortaa"/>
                <a:sym typeface="Comfortaa"/>
              </a:defRPr>
            </a:lvl5pPr>
            <a:lvl6pPr lvl="5">
              <a:spcBef>
                <a:spcPts val="0"/>
              </a:spcBef>
              <a:spcAft>
                <a:spcPts val="0"/>
              </a:spcAft>
              <a:buSzPts val="1400"/>
              <a:buFont typeface="Comfortaa"/>
              <a:buNone/>
              <a:defRPr>
                <a:latin typeface="Comfortaa"/>
                <a:ea typeface="Comfortaa"/>
                <a:cs typeface="Comfortaa"/>
                <a:sym typeface="Comfortaa"/>
              </a:defRPr>
            </a:lvl6pPr>
            <a:lvl7pPr lvl="6">
              <a:spcBef>
                <a:spcPts val="0"/>
              </a:spcBef>
              <a:spcAft>
                <a:spcPts val="0"/>
              </a:spcAft>
              <a:buSzPts val="1400"/>
              <a:buFont typeface="Comfortaa"/>
              <a:buNone/>
              <a:defRPr>
                <a:latin typeface="Comfortaa"/>
                <a:ea typeface="Comfortaa"/>
                <a:cs typeface="Comfortaa"/>
                <a:sym typeface="Comfortaa"/>
              </a:defRPr>
            </a:lvl7pPr>
            <a:lvl8pPr lvl="7">
              <a:spcBef>
                <a:spcPts val="0"/>
              </a:spcBef>
              <a:spcAft>
                <a:spcPts val="0"/>
              </a:spcAft>
              <a:buSzPts val="1400"/>
              <a:buFont typeface="Comfortaa"/>
              <a:buNone/>
              <a:defRPr>
                <a:latin typeface="Comfortaa"/>
                <a:ea typeface="Comfortaa"/>
                <a:cs typeface="Comfortaa"/>
                <a:sym typeface="Comfortaa"/>
              </a:defRPr>
            </a:lvl8pPr>
            <a:lvl9pPr lvl="8">
              <a:spcBef>
                <a:spcPts val="0"/>
              </a:spcBef>
              <a:spcAft>
                <a:spcPts val="0"/>
              </a:spcAft>
              <a:buSzPts val="1400"/>
              <a:buFont typeface="Comfortaa"/>
              <a:buNone/>
              <a:defRPr>
                <a:latin typeface="Comfortaa"/>
                <a:ea typeface="Comfortaa"/>
                <a:cs typeface="Comfortaa"/>
                <a:sym typeface="Comfortaa"/>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omfortaa"/>
              <a:buNone/>
              <a:defRPr i="0" sz="4400" u="none" cap="none" strike="noStrike">
                <a:solidFill>
                  <a:schemeClr val="dk1"/>
                </a:solidFill>
                <a:latin typeface="Comfortaa"/>
                <a:ea typeface="Comfortaa"/>
                <a:cs typeface="Comfortaa"/>
                <a:sym typeface="Comforta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Comfortaa"/>
              <a:buChar char="•"/>
              <a:defRPr i="0" sz="3200" u="none" cap="none" strike="noStrike">
                <a:solidFill>
                  <a:schemeClr val="dk1"/>
                </a:solidFill>
                <a:latin typeface="Comfortaa"/>
                <a:ea typeface="Comfortaa"/>
                <a:cs typeface="Comfortaa"/>
                <a:sym typeface="Comfortaa"/>
              </a:defRPr>
            </a:lvl1pPr>
            <a:lvl2pPr indent="-406400" lvl="1" marL="914400" marR="0" rtl="0" algn="l">
              <a:spcBef>
                <a:spcPts val="560"/>
              </a:spcBef>
              <a:spcAft>
                <a:spcPts val="0"/>
              </a:spcAft>
              <a:buClr>
                <a:schemeClr val="dk1"/>
              </a:buClr>
              <a:buSzPts val="2800"/>
              <a:buFont typeface="Comfortaa"/>
              <a:buChar char="–"/>
              <a:defRPr i="0" sz="2800" u="none" cap="none" strike="noStrike">
                <a:solidFill>
                  <a:schemeClr val="dk1"/>
                </a:solidFill>
                <a:latin typeface="Comfortaa"/>
                <a:ea typeface="Comfortaa"/>
                <a:cs typeface="Comfortaa"/>
                <a:sym typeface="Comfortaa"/>
              </a:defRPr>
            </a:lvl2pPr>
            <a:lvl3pPr indent="-381000" lvl="2" marL="1371600" marR="0" rtl="0" algn="l">
              <a:spcBef>
                <a:spcPts val="480"/>
              </a:spcBef>
              <a:spcAft>
                <a:spcPts val="0"/>
              </a:spcAft>
              <a:buClr>
                <a:schemeClr val="dk1"/>
              </a:buClr>
              <a:buSzPts val="2400"/>
              <a:buFont typeface="Comfortaa"/>
              <a:buChar char="•"/>
              <a:defRPr i="0" sz="2400" u="none" cap="none" strike="noStrike">
                <a:solidFill>
                  <a:schemeClr val="dk1"/>
                </a:solidFill>
                <a:latin typeface="Comfortaa"/>
                <a:ea typeface="Comfortaa"/>
                <a:cs typeface="Comfortaa"/>
                <a:sym typeface="Comfortaa"/>
              </a:defRPr>
            </a:lvl3pPr>
            <a:lvl4pPr indent="-355600" lvl="3" marL="18288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4pPr>
            <a:lvl5pPr indent="-355600" lvl="4" marL="22860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5pPr>
            <a:lvl6pPr indent="-355600" lvl="5" marL="27432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6pPr>
            <a:lvl7pPr indent="-355600" lvl="6" marL="32004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7pPr>
            <a:lvl8pPr indent="-355600" lvl="7" marL="36576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8pPr>
            <a:lvl9pPr indent="-355600" lvl="8" marL="41148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0.png"/><Relationship Id="rId11" Type="http://schemas.openxmlformats.org/officeDocument/2006/relationships/image" Target="../media/image16.png"/><Relationship Id="rId10" Type="http://schemas.openxmlformats.org/officeDocument/2006/relationships/image" Target="../media/image12.png"/><Relationship Id="rId9"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hyperlink" Target="https://www.signupgenius.com/go/5080B4CADA72AA6F85-53672121-family#/" TargetMode="External"/><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hyperlink" Target="https://www.signupgenius.com/go/10C0A49AFAD28A6FFCF8-54084152-2025" TargetMode="External"/><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3"/>
          <p:cNvGrpSpPr/>
          <p:nvPr/>
        </p:nvGrpSpPr>
        <p:grpSpPr>
          <a:xfrm>
            <a:off x="8101000" y="3747188"/>
            <a:ext cx="8994600" cy="4330800"/>
            <a:chOff x="-1" y="133359"/>
            <a:chExt cx="11992800" cy="5774400"/>
          </a:xfrm>
        </p:grpSpPr>
        <p:sp>
          <p:nvSpPr>
            <p:cNvPr id="85" name="Google Shape;85;p13"/>
            <p:cNvSpPr txBox="1"/>
            <p:nvPr/>
          </p:nvSpPr>
          <p:spPr>
            <a:xfrm>
              <a:off x="-1" y="133359"/>
              <a:ext cx="11992800" cy="577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i="0" lang="en-US" sz="12000" u="none" cap="none" strike="noStrike">
                  <a:solidFill>
                    <a:srgbClr val="000000"/>
                  </a:solidFill>
                  <a:latin typeface="Comfortaa"/>
                  <a:ea typeface="Comfortaa"/>
                  <a:cs typeface="Comfortaa"/>
                  <a:sym typeface="Comfortaa"/>
                </a:rPr>
                <a:t>PTO </a:t>
              </a:r>
              <a:endParaRPr sz="120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5000">
                <a:latin typeface="Comfortaa"/>
                <a:ea typeface="Comfortaa"/>
                <a:cs typeface="Comfortaa"/>
                <a:sym typeface="Comfortaa"/>
              </a:endParaRPr>
            </a:p>
            <a:p>
              <a:pPr indent="0" lvl="0" marL="0" marR="0" rtl="0" algn="l">
                <a:lnSpc>
                  <a:spcPct val="100000"/>
                </a:lnSpc>
                <a:spcBef>
                  <a:spcPts val="0"/>
                </a:spcBef>
                <a:spcAft>
                  <a:spcPts val="0"/>
                </a:spcAft>
                <a:buNone/>
              </a:pPr>
              <a:r>
                <a:rPr i="0" lang="en-US" sz="12000" u="none" cap="none" strike="noStrike">
                  <a:solidFill>
                    <a:srgbClr val="000000"/>
                  </a:solidFill>
                  <a:latin typeface="Comfortaa"/>
                  <a:ea typeface="Comfortaa"/>
                  <a:cs typeface="Comfortaa"/>
                  <a:sym typeface="Comfortaa"/>
                </a:rPr>
                <a:t>MEETING</a:t>
              </a:r>
              <a:endParaRPr>
                <a:latin typeface="Comfortaa"/>
                <a:ea typeface="Comfortaa"/>
                <a:cs typeface="Comfortaa"/>
                <a:sym typeface="Comfortaa"/>
              </a:endParaRPr>
            </a:p>
          </p:txBody>
        </p:sp>
        <p:sp>
          <p:nvSpPr>
            <p:cNvPr id="86" name="Google Shape;86;p13"/>
            <p:cNvSpPr/>
            <p:nvPr/>
          </p:nvSpPr>
          <p:spPr>
            <a:xfrm>
              <a:off x="0" y="2720629"/>
              <a:ext cx="8116959" cy="599872"/>
            </a:xfrm>
            <a:custGeom>
              <a:rect b="b" l="l" r="r" t="t"/>
              <a:pathLst>
                <a:path extrusionOk="0" h="599872" w="8116959">
                  <a:moveTo>
                    <a:pt x="0" y="0"/>
                  </a:moveTo>
                  <a:lnTo>
                    <a:pt x="8116959" y="0"/>
                  </a:lnTo>
                  <a:lnTo>
                    <a:pt x="8116959" y="599872"/>
                  </a:lnTo>
                  <a:lnTo>
                    <a:pt x="0" y="599872"/>
                  </a:lnTo>
                  <a:lnTo>
                    <a:pt x="0" y="0"/>
                  </a:lnTo>
                  <a:close/>
                </a:path>
              </a:pathLst>
            </a:custGeom>
            <a:blipFill rotWithShape="1">
              <a:blip r:embed="rId3">
                <a:alphaModFix/>
              </a:blip>
              <a:stretch>
                <a:fillRect b="-1042591" l="-170" r="-7086" t="-308576"/>
              </a:stretch>
            </a:blipFill>
            <a:ln>
              <a:noFill/>
            </a:ln>
          </p:spPr>
        </p:sp>
      </p:grpSp>
      <p:sp>
        <p:nvSpPr>
          <p:cNvPr id="87" name="Google Shape;87;p13"/>
          <p:cNvSpPr/>
          <p:nvPr/>
        </p:nvSpPr>
        <p:spPr>
          <a:xfrm>
            <a:off x="748142" y="1028700"/>
            <a:ext cx="5509849" cy="4996219"/>
          </a:xfrm>
          <a:custGeom>
            <a:rect b="b" l="l" r="r" t="t"/>
            <a:pathLst>
              <a:path extrusionOk="0" h="4996219" w="5509849">
                <a:moveTo>
                  <a:pt x="0" y="0"/>
                </a:moveTo>
                <a:lnTo>
                  <a:pt x="5509849" y="0"/>
                </a:lnTo>
                <a:lnTo>
                  <a:pt x="5509849" y="4996219"/>
                </a:lnTo>
                <a:lnTo>
                  <a:pt x="0" y="4996219"/>
                </a:lnTo>
                <a:lnTo>
                  <a:pt x="0" y="0"/>
                </a:lnTo>
                <a:close/>
              </a:path>
            </a:pathLst>
          </a:custGeom>
          <a:blipFill rotWithShape="1">
            <a:blip r:embed="rId4">
              <a:alphaModFix/>
            </a:blip>
            <a:stretch>
              <a:fillRect b="0" l="0" r="0" t="0"/>
            </a:stretch>
          </a:blipFill>
          <a:ln>
            <a:noFill/>
          </a:ln>
        </p:spPr>
      </p:sp>
      <p:sp>
        <p:nvSpPr>
          <p:cNvPr id="88" name="Google Shape;88;p13"/>
          <p:cNvSpPr txBox="1"/>
          <p:nvPr/>
        </p:nvSpPr>
        <p:spPr>
          <a:xfrm>
            <a:off x="7529177" y="8839281"/>
            <a:ext cx="8994600" cy="7695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lang="en-US" sz="5000">
                <a:latin typeface="Comfortaa"/>
                <a:ea typeface="Comfortaa"/>
                <a:cs typeface="Comfortaa"/>
                <a:sym typeface="Comfortaa"/>
              </a:rPr>
              <a:t>January 15</a:t>
            </a:r>
            <a:r>
              <a:rPr i="0" lang="en-US" sz="5000" u="none" cap="none" strike="noStrike">
                <a:solidFill>
                  <a:srgbClr val="000000"/>
                </a:solidFill>
                <a:latin typeface="Comfortaa"/>
                <a:ea typeface="Comfortaa"/>
                <a:cs typeface="Comfortaa"/>
                <a:sym typeface="Comfortaa"/>
              </a:rPr>
              <a:t>, 202</a:t>
            </a:r>
            <a:r>
              <a:rPr lang="en-US" sz="5000">
                <a:latin typeface="Comfortaa"/>
                <a:ea typeface="Comfortaa"/>
                <a:cs typeface="Comfortaa"/>
                <a:sym typeface="Comfortaa"/>
              </a:rPr>
              <a:t>5</a:t>
            </a:r>
            <a:endParaRPr sz="5000">
              <a:latin typeface="Comfortaa"/>
              <a:ea typeface="Comfortaa"/>
              <a:cs typeface="Comfortaa"/>
              <a:sym typeface="Comfortaa"/>
            </a:endParaRPr>
          </a:p>
        </p:txBody>
      </p:sp>
      <p:grpSp>
        <p:nvGrpSpPr>
          <p:cNvPr id="89" name="Google Shape;89;p13"/>
          <p:cNvGrpSpPr/>
          <p:nvPr/>
        </p:nvGrpSpPr>
        <p:grpSpPr>
          <a:xfrm>
            <a:off x="6793694" y="1092994"/>
            <a:ext cx="10465650" cy="1892903"/>
            <a:chOff x="0" y="85725"/>
            <a:chExt cx="13954200" cy="2523870"/>
          </a:xfrm>
        </p:grpSpPr>
        <p:sp>
          <p:nvSpPr>
            <p:cNvPr id="90" name="Google Shape;90;p13"/>
            <p:cNvSpPr txBox="1"/>
            <p:nvPr/>
          </p:nvSpPr>
          <p:spPr>
            <a:xfrm>
              <a:off x="0" y="85725"/>
              <a:ext cx="13954200" cy="2334600"/>
            </a:xfrm>
            <a:prstGeom prst="rect">
              <a:avLst/>
            </a:prstGeom>
            <a:noFill/>
            <a:ln>
              <a:noFill/>
            </a:ln>
          </p:spPr>
          <p:txBody>
            <a:bodyPr anchorCtr="0" anchor="t" bIns="0" lIns="0" spcFirstLastPara="1" rIns="0" wrap="square" tIns="0">
              <a:spAutoFit/>
            </a:bodyPr>
            <a:lstStyle/>
            <a:p>
              <a:pPr indent="0" lvl="0" marL="0" marR="0" rtl="0" algn="ctr">
                <a:lnSpc>
                  <a:spcPct val="79000"/>
                </a:lnSpc>
                <a:spcBef>
                  <a:spcPts val="0"/>
                </a:spcBef>
                <a:spcAft>
                  <a:spcPts val="0"/>
                </a:spcAft>
                <a:buNone/>
              </a:pPr>
              <a:r>
                <a:rPr i="0" lang="en-US" sz="7200" u="none" cap="none" strike="noStrike">
                  <a:solidFill>
                    <a:srgbClr val="000000"/>
                  </a:solidFill>
                  <a:latin typeface="Comfortaa"/>
                  <a:ea typeface="Comfortaa"/>
                  <a:cs typeface="Comfortaa"/>
                  <a:sym typeface="Comfortaa"/>
                </a:rPr>
                <a:t> Piney Branch Elementary</a:t>
              </a:r>
              <a:endParaRPr>
                <a:latin typeface="Comfortaa"/>
                <a:ea typeface="Comfortaa"/>
                <a:cs typeface="Comfortaa"/>
                <a:sym typeface="Comfortaa"/>
              </a:endParaRPr>
            </a:p>
          </p:txBody>
        </p:sp>
        <p:sp>
          <p:nvSpPr>
            <p:cNvPr id="91" name="Google Shape;91;p13"/>
            <p:cNvSpPr txBox="1"/>
            <p:nvPr/>
          </p:nvSpPr>
          <p:spPr>
            <a:xfrm>
              <a:off x="366855" y="2191765"/>
              <a:ext cx="13220431" cy="417830"/>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0" name="Google Shape;200;p22"/>
          <p:cNvSpPr/>
          <p:nvPr/>
        </p:nvSpPr>
        <p:spPr>
          <a:xfrm rot="10800000">
            <a:off x="12779710" y="-370312"/>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201" name="Google Shape;201;p22"/>
          <p:cNvSpPr txBox="1"/>
          <p:nvPr/>
        </p:nvSpPr>
        <p:spPr>
          <a:xfrm>
            <a:off x="659526" y="914325"/>
            <a:ext cx="13716000" cy="9483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160">
                <a:latin typeface="Comfortaa"/>
                <a:ea typeface="Comfortaa"/>
                <a:cs typeface="Comfortaa"/>
                <a:sym typeface="Comfortaa"/>
              </a:rPr>
              <a:t>Spirit Wear Items Still Available!</a:t>
            </a:r>
            <a:endParaRPr>
              <a:latin typeface="Comfortaa"/>
              <a:ea typeface="Comfortaa"/>
              <a:cs typeface="Comfortaa"/>
              <a:sym typeface="Comfortaa"/>
            </a:endParaRPr>
          </a:p>
        </p:txBody>
      </p:sp>
      <p:sp>
        <p:nvSpPr>
          <p:cNvPr id="202" name="Google Shape;202;p22"/>
          <p:cNvSpPr txBox="1"/>
          <p:nvPr/>
        </p:nvSpPr>
        <p:spPr>
          <a:xfrm>
            <a:off x="7626600" y="4230694"/>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3" name="Google Shape;203;p22"/>
          <p:cNvSpPr txBox="1"/>
          <p:nvPr/>
        </p:nvSpPr>
        <p:spPr>
          <a:xfrm>
            <a:off x="659525" y="2222250"/>
            <a:ext cx="17799000" cy="4556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i="0" sz="3700" u="none" cap="none" strike="noStrike">
              <a:solidFill>
                <a:srgbClr val="000000"/>
              </a:solidFill>
              <a:latin typeface="Comfortaa"/>
              <a:ea typeface="Comfortaa"/>
              <a:cs typeface="Comfortaa"/>
              <a:sym typeface="Comfortaa"/>
            </a:endParaRPr>
          </a:p>
        </p:txBody>
      </p:sp>
      <p:sp>
        <p:nvSpPr>
          <p:cNvPr id="204" name="Google Shape;204;p22"/>
          <p:cNvSpPr txBox="1"/>
          <p:nvPr/>
        </p:nvSpPr>
        <p:spPr>
          <a:xfrm>
            <a:off x="-472548" y="1363097"/>
            <a:ext cx="18288000" cy="215400"/>
          </a:xfrm>
          <a:prstGeom prst="rect">
            <a:avLst/>
          </a:prstGeom>
          <a:noFill/>
          <a:ln>
            <a:noFill/>
          </a:ln>
        </p:spPr>
        <p:txBody>
          <a:bodyPr anchorCtr="0" anchor="t" bIns="0" lIns="0" spcFirstLastPara="1" rIns="0" wrap="square" tIns="0">
            <a:spAutoFit/>
          </a:bodyPr>
          <a:lstStyle/>
          <a:p>
            <a:pPr indent="0" lvl="0" marL="0" marR="0" rtl="0" algn="ctr">
              <a:lnSpc>
                <a:spcPct val="110011"/>
              </a:lnSpc>
              <a:spcBef>
                <a:spcPts val="0"/>
              </a:spcBef>
              <a:spcAft>
                <a:spcPts val="0"/>
              </a:spcAft>
              <a:buNone/>
            </a:pPr>
            <a:r>
              <a:t/>
            </a:r>
            <a:endParaRPr>
              <a:latin typeface="Comfortaa"/>
              <a:ea typeface="Comfortaa"/>
              <a:cs typeface="Comfortaa"/>
              <a:sym typeface="Comfortaa"/>
            </a:endParaRPr>
          </a:p>
        </p:txBody>
      </p:sp>
      <p:pic>
        <p:nvPicPr>
          <p:cNvPr id="205" name="Google Shape;205;p22"/>
          <p:cNvPicPr preferRelativeResize="0"/>
          <p:nvPr/>
        </p:nvPicPr>
        <p:blipFill>
          <a:blip r:embed="rId4">
            <a:alphaModFix/>
          </a:blip>
          <a:stretch>
            <a:fillRect/>
          </a:stretch>
        </p:blipFill>
        <p:spPr>
          <a:xfrm>
            <a:off x="596900" y="2579750"/>
            <a:ext cx="3203850" cy="3203850"/>
          </a:xfrm>
          <a:prstGeom prst="rect">
            <a:avLst/>
          </a:prstGeom>
          <a:noFill/>
          <a:ln>
            <a:noFill/>
          </a:ln>
        </p:spPr>
      </p:pic>
      <p:pic>
        <p:nvPicPr>
          <p:cNvPr id="206" name="Google Shape;206;p22"/>
          <p:cNvPicPr preferRelativeResize="0"/>
          <p:nvPr/>
        </p:nvPicPr>
        <p:blipFill>
          <a:blip r:embed="rId5">
            <a:alphaModFix/>
          </a:blip>
          <a:stretch>
            <a:fillRect/>
          </a:stretch>
        </p:blipFill>
        <p:spPr>
          <a:xfrm>
            <a:off x="596900" y="6358550"/>
            <a:ext cx="3203850" cy="3203850"/>
          </a:xfrm>
          <a:prstGeom prst="rect">
            <a:avLst/>
          </a:prstGeom>
          <a:noFill/>
          <a:ln>
            <a:noFill/>
          </a:ln>
        </p:spPr>
      </p:pic>
      <p:pic>
        <p:nvPicPr>
          <p:cNvPr id="207" name="Google Shape;207;p22"/>
          <p:cNvPicPr preferRelativeResize="0"/>
          <p:nvPr/>
        </p:nvPicPr>
        <p:blipFill>
          <a:blip r:embed="rId6">
            <a:alphaModFix/>
          </a:blip>
          <a:stretch>
            <a:fillRect/>
          </a:stretch>
        </p:blipFill>
        <p:spPr>
          <a:xfrm>
            <a:off x="3627300" y="2704075"/>
            <a:ext cx="3203850" cy="3203850"/>
          </a:xfrm>
          <a:prstGeom prst="rect">
            <a:avLst/>
          </a:prstGeom>
          <a:noFill/>
          <a:ln>
            <a:noFill/>
          </a:ln>
        </p:spPr>
      </p:pic>
      <p:pic>
        <p:nvPicPr>
          <p:cNvPr id="208" name="Google Shape;208;p22"/>
          <p:cNvPicPr preferRelativeResize="0"/>
          <p:nvPr/>
        </p:nvPicPr>
        <p:blipFill>
          <a:blip r:embed="rId7">
            <a:alphaModFix/>
          </a:blip>
          <a:stretch>
            <a:fillRect/>
          </a:stretch>
        </p:blipFill>
        <p:spPr>
          <a:xfrm>
            <a:off x="3627300" y="6358550"/>
            <a:ext cx="3203850" cy="3203850"/>
          </a:xfrm>
          <a:prstGeom prst="rect">
            <a:avLst/>
          </a:prstGeom>
          <a:noFill/>
          <a:ln>
            <a:noFill/>
          </a:ln>
        </p:spPr>
      </p:pic>
      <p:pic>
        <p:nvPicPr>
          <p:cNvPr id="209" name="Google Shape;209;p22"/>
          <p:cNvPicPr preferRelativeResize="0"/>
          <p:nvPr/>
        </p:nvPicPr>
        <p:blipFill>
          <a:blip r:embed="rId8">
            <a:alphaModFix/>
          </a:blip>
          <a:stretch>
            <a:fillRect/>
          </a:stretch>
        </p:blipFill>
        <p:spPr>
          <a:xfrm>
            <a:off x="6688300" y="2898375"/>
            <a:ext cx="3203850" cy="3203850"/>
          </a:xfrm>
          <a:prstGeom prst="rect">
            <a:avLst/>
          </a:prstGeom>
          <a:noFill/>
          <a:ln>
            <a:noFill/>
          </a:ln>
        </p:spPr>
      </p:pic>
      <p:pic>
        <p:nvPicPr>
          <p:cNvPr id="210" name="Google Shape;210;p22"/>
          <p:cNvPicPr preferRelativeResize="0"/>
          <p:nvPr/>
        </p:nvPicPr>
        <p:blipFill>
          <a:blip r:embed="rId9">
            <a:alphaModFix/>
          </a:blip>
          <a:stretch>
            <a:fillRect/>
          </a:stretch>
        </p:blipFill>
        <p:spPr>
          <a:xfrm>
            <a:off x="6688300" y="6358550"/>
            <a:ext cx="3203850" cy="3203850"/>
          </a:xfrm>
          <a:prstGeom prst="rect">
            <a:avLst/>
          </a:prstGeom>
          <a:noFill/>
          <a:ln>
            <a:noFill/>
          </a:ln>
        </p:spPr>
      </p:pic>
      <p:pic>
        <p:nvPicPr>
          <p:cNvPr id="211" name="Google Shape;211;p22"/>
          <p:cNvPicPr preferRelativeResize="0"/>
          <p:nvPr/>
        </p:nvPicPr>
        <p:blipFill>
          <a:blip r:embed="rId10">
            <a:alphaModFix/>
          </a:blip>
          <a:stretch>
            <a:fillRect/>
          </a:stretch>
        </p:blipFill>
        <p:spPr>
          <a:xfrm>
            <a:off x="9762325" y="3056525"/>
            <a:ext cx="2887551" cy="2887551"/>
          </a:xfrm>
          <a:prstGeom prst="rect">
            <a:avLst/>
          </a:prstGeom>
          <a:noFill/>
          <a:ln>
            <a:noFill/>
          </a:ln>
        </p:spPr>
      </p:pic>
      <p:pic>
        <p:nvPicPr>
          <p:cNvPr id="212" name="Google Shape;212;p22"/>
          <p:cNvPicPr preferRelativeResize="0"/>
          <p:nvPr/>
        </p:nvPicPr>
        <p:blipFill>
          <a:blip r:embed="rId11">
            <a:alphaModFix/>
          </a:blip>
          <a:stretch>
            <a:fillRect/>
          </a:stretch>
        </p:blipFill>
        <p:spPr>
          <a:xfrm>
            <a:off x="9762323" y="6358540"/>
            <a:ext cx="3203850" cy="32038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p:nvPr/>
        </p:nvSpPr>
        <p:spPr>
          <a:xfrm>
            <a:off x="-2917403" y="-234355"/>
            <a:ext cx="10512426" cy="10521355"/>
          </a:xfrm>
          <a:custGeom>
            <a:rect b="b" l="l" r="r" t="t"/>
            <a:pathLst>
              <a:path extrusionOk="0" h="10521355" w="10512426">
                <a:moveTo>
                  <a:pt x="0" y="0"/>
                </a:moveTo>
                <a:lnTo>
                  <a:pt x="10512426" y="0"/>
                </a:lnTo>
                <a:lnTo>
                  <a:pt x="10512426" y="10521355"/>
                </a:lnTo>
                <a:lnTo>
                  <a:pt x="0" y="10521355"/>
                </a:lnTo>
                <a:lnTo>
                  <a:pt x="0" y="0"/>
                </a:lnTo>
                <a:close/>
              </a:path>
            </a:pathLst>
          </a:custGeom>
          <a:blipFill rotWithShape="1">
            <a:blip r:embed="rId3">
              <a:alphaModFix/>
            </a:blip>
            <a:stretch>
              <a:fillRect b="0" l="-49" r="-32" t="0"/>
            </a:stretch>
          </a:blipFill>
          <a:ln>
            <a:noFill/>
          </a:ln>
        </p:spPr>
      </p:sp>
      <p:sp>
        <p:nvSpPr>
          <p:cNvPr id="218" name="Google Shape;218;p23"/>
          <p:cNvSpPr txBox="1"/>
          <p:nvPr/>
        </p:nvSpPr>
        <p:spPr>
          <a:xfrm>
            <a:off x="889651" y="2947300"/>
            <a:ext cx="16508700" cy="2576700"/>
          </a:xfrm>
          <a:prstGeom prst="rect">
            <a:avLst/>
          </a:prstGeom>
          <a:noFill/>
          <a:ln>
            <a:noFill/>
          </a:ln>
        </p:spPr>
        <p:txBody>
          <a:bodyPr anchorCtr="0" anchor="t" bIns="0" lIns="0" spcFirstLastPara="1" rIns="0" wrap="square" tIns="0">
            <a:spAutoFit/>
          </a:bodyPr>
          <a:lstStyle/>
          <a:p>
            <a:pPr indent="0" lvl="0" marL="0" marR="0" rtl="0" algn="l">
              <a:lnSpc>
                <a:spcPct val="136000"/>
              </a:lnSpc>
              <a:spcBef>
                <a:spcPts val="0"/>
              </a:spcBef>
              <a:spcAft>
                <a:spcPts val="0"/>
              </a:spcAft>
              <a:buNone/>
            </a:pPr>
            <a:r>
              <a:rPr b="1" lang="en-US" sz="4500">
                <a:latin typeface="Comfortaa"/>
                <a:ea typeface="Comfortaa"/>
                <a:cs typeface="Comfortaa"/>
                <a:sym typeface="Comfortaa"/>
              </a:rPr>
              <a:t>Please check out the Amazon Wish List on our Facebook page to see how you can help!</a:t>
            </a:r>
            <a:endParaRPr b="1" sz="4500">
              <a:latin typeface="Comfortaa"/>
              <a:ea typeface="Comfortaa"/>
              <a:cs typeface="Comfortaa"/>
              <a:sym typeface="Comfortaa"/>
            </a:endParaRPr>
          </a:p>
          <a:p>
            <a:pPr indent="0" lvl="0" marL="0" marR="0" rtl="0" algn="l">
              <a:lnSpc>
                <a:spcPct val="136000"/>
              </a:lnSpc>
              <a:spcBef>
                <a:spcPts val="0"/>
              </a:spcBef>
              <a:spcAft>
                <a:spcPts val="0"/>
              </a:spcAft>
              <a:buNone/>
            </a:pPr>
            <a:r>
              <a:t/>
            </a:r>
            <a:endParaRPr b="1" sz="4500">
              <a:latin typeface="Comfortaa"/>
              <a:ea typeface="Comfortaa"/>
              <a:cs typeface="Comfortaa"/>
              <a:sym typeface="Comfortaa"/>
            </a:endParaRPr>
          </a:p>
        </p:txBody>
      </p:sp>
      <p:sp>
        <p:nvSpPr>
          <p:cNvPr id="219" name="Google Shape;219;p23"/>
          <p:cNvSpPr txBox="1"/>
          <p:nvPr/>
        </p:nvSpPr>
        <p:spPr>
          <a:xfrm>
            <a:off x="3728512" y="425834"/>
            <a:ext cx="7627800" cy="877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5700" u="none" cap="none" strike="noStrike">
                <a:solidFill>
                  <a:srgbClr val="000000"/>
                </a:solidFill>
                <a:latin typeface="Comfortaa"/>
                <a:ea typeface="Comfortaa"/>
                <a:cs typeface="Comfortaa"/>
                <a:sym typeface="Comfortaa"/>
              </a:rPr>
              <a:t>Committee Updates</a:t>
            </a:r>
            <a:endParaRPr>
              <a:latin typeface="Comfortaa"/>
              <a:ea typeface="Comfortaa"/>
              <a:cs typeface="Comfortaa"/>
              <a:sym typeface="Comfortaa"/>
            </a:endParaRPr>
          </a:p>
        </p:txBody>
      </p:sp>
      <p:sp>
        <p:nvSpPr>
          <p:cNvPr id="220" name="Google Shape;220;p23"/>
          <p:cNvSpPr txBox="1"/>
          <p:nvPr/>
        </p:nvSpPr>
        <p:spPr>
          <a:xfrm>
            <a:off x="2906223" y="1222124"/>
            <a:ext cx="8665500" cy="831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i="0" lang="en-US" sz="5400" u="none" cap="none" strike="noStrike">
                <a:solidFill>
                  <a:srgbClr val="000000"/>
                </a:solidFill>
                <a:latin typeface="Comfortaa"/>
                <a:ea typeface="Comfortaa"/>
                <a:cs typeface="Comfortaa"/>
                <a:sym typeface="Comfortaa"/>
              </a:rPr>
              <a:t>Staff Appreciation</a:t>
            </a:r>
            <a:endParaRPr>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4"/>
          <p:cNvSpPr/>
          <p:nvPr/>
        </p:nvSpPr>
        <p:spPr>
          <a:xfrm>
            <a:off x="-2917403" y="-243880"/>
            <a:ext cx="10512426" cy="10521355"/>
          </a:xfrm>
          <a:custGeom>
            <a:rect b="b" l="l" r="r" t="t"/>
            <a:pathLst>
              <a:path extrusionOk="0" h="10521355" w="10512426">
                <a:moveTo>
                  <a:pt x="0" y="0"/>
                </a:moveTo>
                <a:lnTo>
                  <a:pt x="10512426" y="0"/>
                </a:lnTo>
                <a:lnTo>
                  <a:pt x="10512426" y="10521355"/>
                </a:lnTo>
                <a:lnTo>
                  <a:pt x="0" y="10521355"/>
                </a:lnTo>
                <a:lnTo>
                  <a:pt x="0" y="0"/>
                </a:lnTo>
                <a:close/>
              </a:path>
            </a:pathLst>
          </a:custGeom>
          <a:blipFill rotWithShape="1">
            <a:blip r:embed="rId3">
              <a:alphaModFix/>
            </a:blip>
            <a:stretch>
              <a:fillRect b="0" l="-49" r="-32" t="0"/>
            </a:stretch>
          </a:blipFill>
          <a:ln>
            <a:noFill/>
          </a:ln>
        </p:spPr>
      </p:sp>
      <p:sp>
        <p:nvSpPr>
          <p:cNvPr id="226" name="Google Shape;226;p24"/>
          <p:cNvSpPr txBox="1"/>
          <p:nvPr/>
        </p:nvSpPr>
        <p:spPr>
          <a:xfrm>
            <a:off x="1798600" y="396625"/>
            <a:ext cx="14013600" cy="966300"/>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None/>
            </a:pPr>
            <a:r>
              <a:rPr i="0" lang="en-US" sz="6278" u="none" cap="none" strike="noStrike">
                <a:solidFill>
                  <a:srgbClr val="000000"/>
                </a:solidFill>
                <a:latin typeface="Comfortaa"/>
                <a:ea typeface="Comfortaa"/>
                <a:cs typeface="Comfortaa"/>
                <a:sym typeface="Comfortaa"/>
              </a:rPr>
              <a:t>Committee Updates - Yearbook </a:t>
            </a:r>
            <a:endParaRPr>
              <a:latin typeface="Comfortaa"/>
              <a:ea typeface="Comfortaa"/>
              <a:cs typeface="Comfortaa"/>
              <a:sym typeface="Comfortaa"/>
            </a:endParaRPr>
          </a:p>
        </p:txBody>
      </p:sp>
      <p:sp>
        <p:nvSpPr>
          <p:cNvPr id="227" name="Google Shape;227;p24"/>
          <p:cNvSpPr txBox="1"/>
          <p:nvPr/>
        </p:nvSpPr>
        <p:spPr>
          <a:xfrm>
            <a:off x="560451" y="6187982"/>
            <a:ext cx="10254600" cy="2616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t/>
            </a:r>
            <a:endParaRPr sz="5000">
              <a:latin typeface="Hammersmith One"/>
              <a:ea typeface="Hammersmith One"/>
              <a:cs typeface="Hammersmith One"/>
              <a:sym typeface="Hammersmith One"/>
            </a:endParaRPr>
          </a:p>
          <a:p>
            <a:pPr indent="0" lvl="0" marL="0" marR="0" rtl="0" algn="l">
              <a:lnSpc>
                <a:spcPct val="120000"/>
              </a:lnSpc>
              <a:spcBef>
                <a:spcPts val="0"/>
              </a:spcBef>
              <a:spcAft>
                <a:spcPts val="0"/>
              </a:spcAft>
              <a:buNone/>
            </a:pPr>
            <a:r>
              <a:t/>
            </a:r>
            <a:endParaRPr sz="5000">
              <a:latin typeface="Hammersmith One"/>
              <a:ea typeface="Hammersmith One"/>
              <a:cs typeface="Hammersmith One"/>
              <a:sym typeface="Hammersmith One"/>
            </a:endParaRPr>
          </a:p>
          <a:p>
            <a:pPr indent="0" lvl="0" marL="0" marR="0" rtl="0" algn="l">
              <a:lnSpc>
                <a:spcPct val="120000"/>
              </a:lnSpc>
              <a:spcBef>
                <a:spcPts val="0"/>
              </a:spcBef>
              <a:spcAft>
                <a:spcPts val="0"/>
              </a:spcAft>
              <a:buNone/>
            </a:pPr>
            <a:r>
              <a:rPr i="0" lang="en-US" sz="5000" u="none" cap="none" strike="noStrike">
                <a:solidFill>
                  <a:srgbClr val="000000"/>
                </a:solidFill>
                <a:latin typeface="Comfortaa"/>
                <a:ea typeface="Comfortaa"/>
                <a:cs typeface="Comfortaa"/>
                <a:sym typeface="Comfortaa"/>
              </a:rPr>
              <a:t>yearbookpbes@gmail.com</a:t>
            </a:r>
            <a:endParaRPr>
              <a:latin typeface="Comfortaa"/>
              <a:ea typeface="Comfortaa"/>
              <a:cs typeface="Comfortaa"/>
              <a:sym typeface="Comfortaa"/>
            </a:endParaRPr>
          </a:p>
        </p:txBody>
      </p:sp>
      <p:sp>
        <p:nvSpPr>
          <p:cNvPr id="228" name="Google Shape;228;p24"/>
          <p:cNvSpPr txBox="1"/>
          <p:nvPr/>
        </p:nvSpPr>
        <p:spPr>
          <a:xfrm>
            <a:off x="154700" y="1610275"/>
            <a:ext cx="10660500" cy="52335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lang="en-US" sz="5000">
                <a:latin typeface="Comfortaa"/>
                <a:ea typeface="Comfortaa"/>
                <a:cs typeface="Comfortaa"/>
                <a:sym typeface="Comfortaa"/>
              </a:rPr>
              <a:t>Celina Gallegos will be spearheading the Yearbook committee this year. </a:t>
            </a:r>
            <a:endParaRPr sz="5000">
              <a:latin typeface="Comfortaa"/>
              <a:ea typeface="Comfortaa"/>
              <a:cs typeface="Comfortaa"/>
              <a:sym typeface="Comfortaa"/>
            </a:endParaRPr>
          </a:p>
          <a:p>
            <a:pPr indent="0" lvl="0" marL="0" marR="0" rtl="0" algn="l">
              <a:lnSpc>
                <a:spcPct val="116000"/>
              </a:lnSpc>
              <a:spcBef>
                <a:spcPts val="0"/>
              </a:spcBef>
              <a:spcAft>
                <a:spcPts val="0"/>
              </a:spcAft>
              <a:buNone/>
            </a:pPr>
            <a:r>
              <a:t/>
            </a:r>
            <a:endParaRPr sz="5000">
              <a:latin typeface="Comfortaa"/>
              <a:ea typeface="Comfortaa"/>
              <a:cs typeface="Comfortaa"/>
              <a:sym typeface="Comfortaa"/>
            </a:endParaRPr>
          </a:p>
          <a:p>
            <a:pPr indent="0" lvl="0" marL="0" marR="0" rtl="0" algn="l">
              <a:lnSpc>
                <a:spcPct val="116000"/>
              </a:lnSpc>
              <a:spcBef>
                <a:spcPts val="0"/>
              </a:spcBef>
              <a:spcAft>
                <a:spcPts val="0"/>
              </a:spcAft>
              <a:buNone/>
            </a:pPr>
            <a:r>
              <a:rPr lang="en-US" sz="5000">
                <a:latin typeface="Comfortaa"/>
                <a:ea typeface="Comfortaa"/>
                <a:cs typeface="Comfortaa"/>
                <a:sym typeface="Comfortaa"/>
              </a:rPr>
              <a:t>If you would like to Volunteer, please email here: </a:t>
            </a:r>
            <a:endParaRPr sz="5000">
              <a:latin typeface="Comfortaa"/>
              <a:ea typeface="Comfortaa"/>
              <a:cs typeface="Comfortaa"/>
              <a:sym typeface="Comfortaa"/>
            </a:endParaRPr>
          </a:p>
        </p:txBody>
      </p:sp>
      <p:pic>
        <p:nvPicPr>
          <p:cNvPr id="229" name="Google Shape;229;p24"/>
          <p:cNvPicPr preferRelativeResize="0"/>
          <p:nvPr/>
        </p:nvPicPr>
        <p:blipFill>
          <a:blip r:embed="rId4">
            <a:alphaModFix/>
          </a:blip>
          <a:stretch>
            <a:fillRect/>
          </a:stretch>
        </p:blipFill>
        <p:spPr>
          <a:xfrm rot="-461641">
            <a:off x="10380733" y="2376675"/>
            <a:ext cx="4766439" cy="4125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5"/>
          <p:cNvSpPr/>
          <p:nvPr/>
        </p:nvSpPr>
        <p:spPr>
          <a:xfrm>
            <a:off x="-2917403" y="-243880"/>
            <a:ext cx="10512426" cy="10521355"/>
          </a:xfrm>
          <a:custGeom>
            <a:rect b="b" l="l" r="r" t="t"/>
            <a:pathLst>
              <a:path extrusionOk="0" h="10521355" w="10512426">
                <a:moveTo>
                  <a:pt x="0" y="0"/>
                </a:moveTo>
                <a:lnTo>
                  <a:pt x="10512426" y="0"/>
                </a:lnTo>
                <a:lnTo>
                  <a:pt x="10512426" y="10521355"/>
                </a:lnTo>
                <a:lnTo>
                  <a:pt x="0" y="10521355"/>
                </a:lnTo>
                <a:lnTo>
                  <a:pt x="0" y="0"/>
                </a:lnTo>
                <a:close/>
              </a:path>
            </a:pathLst>
          </a:custGeom>
          <a:blipFill rotWithShape="1">
            <a:blip r:embed="rId3">
              <a:alphaModFix/>
            </a:blip>
            <a:stretch>
              <a:fillRect b="0" l="-49" r="-29" t="0"/>
            </a:stretch>
          </a:blipFill>
          <a:ln>
            <a:noFill/>
          </a:ln>
        </p:spPr>
      </p:sp>
      <p:sp>
        <p:nvSpPr>
          <p:cNvPr id="235" name="Google Shape;235;p25"/>
          <p:cNvSpPr txBox="1"/>
          <p:nvPr/>
        </p:nvSpPr>
        <p:spPr>
          <a:xfrm>
            <a:off x="1798600" y="396625"/>
            <a:ext cx="14976900" cy="966300"/>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None/>
            </a:pPr>
            <a:r>
              <a:rPr i="0" lang="en-US" sz="6278" u="none" cap="none" strike="noStrike">
                <a:solidFill>
                  <a:srgbClr val="000000"/>
                </a:solidFill>
                <a:latin typeface="Comfortaa"/>
                <a:ea typeface="Comfortaa"/>
                <a:cs typeface="Comfortaa"/>
                <a:sym typeface="Comfortaa"/>
              </a:rPr>
              <a:t>Committee Updates - </a:t>
            </a:r>
            <a:r>
              <a:rPr lang="en-US" sz="6278">
                <a:latin typeface="Comfortaa"/>
                <a:ea typeface="Comfortaa"/>
                <a:cs typeface="Comfortaa"/>
                <a:sym typeface="Comfortaa"/>
              </a:rPr>
              <a:t>Winter Dance</a:t>
            </a:r>
            <a:endParaRPr>
              <a:latin typeface="Comfortaa"/>
              <a:ea typeface="Comfortaa"/>
              <a:cs typeface="Comfortaa"/>
              <a:sym typeface="Comfortaa"/>
            </a:endParaRPr>
          </a:p>
        </p:txBody>
      </p:sp>
      <p:sp>
        <p:nvSpPr>
          <p:cNvPr id="236" name="Google Shape;236;p25"/>
          <p:cNvSpPr txBox="1"/>
          <p:nvPr/>
        </p:nvSpPr>
        <p:spPr>
          <a:xfrm>
            <a:off x="17550" y="2095500"/>
            <a:ext cx="10660500" cy="75153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lang="en-US" sz="3700">
                <a:latin typeface="Comfortaa"/>
                <a:ea typeface="Comfortaa"/>
                <a:cs typeface="Comfortaa"/>
                <a:sym typeface="Comfortaa"/>
              </a:rPr>
              <a:t>Winter Dance Planning Committee is set and working to make this a spectacular event.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rPr lang="en-US" sz="3700">
                <a:latin typeface="Comfortaa"/>
                <a:ea typeface="Comfortaa"/>
                <a:cs typeface="Comfortaa"/>
                <a:sym typeface="Comfortaa"/>
              </a:rPr>
              <a:t>The dance will be CARNIVAL themed!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rPr lang="en-US" sz="3700">
                <a:latin typeface="Comfortaa"/>
                <a:ea typeface="Comfortaa"/>
                <a:cs typeface="Comfortaa"/>
                <a:sym typeface="Comfortaa"/>
              </a:rPr>
              <a:t>The Winter Dance is Friday, January 24th. Tickets are currently on sale.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rPr i="1" lang="en-US" sz="2800">
                <a:latin typeface="Comfortaa"/>
                <a:ea typeface="Comfortaa"/>
                <a:cs typeface="Comfortaa"/>
                <a:sym typeface="Comfortaa"/>
              </a:rPr>
              <a:t>Please remember, the Winter Dance is </a:t>
            </a:r>
            <a:r>
              <a:rPr i="1" lang="en-US" sz="2800" u="sng">
                <a:latin typeface="Comfortaa"/>
                <a:ea typeface="Comfortaa"/>
                <a:cs typeface="Comfortaa"/>
                <a:sym typeface="Comfortaa"/>
              </a:rPr>
              <a:t>not a drop off event</a:t>
            </a:r>
            <a:r>
              <a:rPr i="1" lang="en-US" sz="2800">
                <a:latin typeface="Comfortaa"/>
                <a:ea typeface="Comfortaa"/>
                <a:cs typeface="Comfortaa"/>
                <a:sym typeface="Comfortaa"/>
              </a:rPr>
              <a:t>. Students must be accompanied by a parent/guardian. All attendees must have tickets.</a:t>
            </a:r>
            <a:r>
              <a:rPr i="1" lang="en-US" sz="3700">
                <a:latin typeface="Comfortaa"/>
                <a:ea typeface="Comfortaa"/>
                <a:cs typeface="Comfortaa"/>
                <a:sym typeface="Comfortaa"/>
              </a:rPr>
              <a:t> </a:t>
            </a:r>
            <a:endParaRPr i="1" sz="3700">
              <a:latin typeface="Comfortaa"/>
              <a:ea typeface="Comfortaa"/>
              <a:cs typeface="Comfortaa"/>
              <a:sym typeface="Comfortaa"/>
            </a:endParaRPr>
          </a:p>
        </p:txBody>
      </p:sp>
      <p:pic>
        <p:nvPicPr>
          <p:cNvPr id="237" name="Google Shape;237;p25"/>
          <p:cNvPicPr preferRelativeResize="0"/>
          <p:nvPr/>
        </p:nvPicPr>
        <p:blipFill>
          <a:blip r:embed="rId4">
            <a:alphaModFix/>
          </a:blip>
          <a:stretch>
            <a:fillRect/>
          </a:stretch>
        </p:blipFill>
        <p:spPr>
          <a:xfrm>
            <a:off x="10563950" y="1983350"/>
            <a:ext cx="5298578" cy="4733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6"/>
          <p:cNvSpPr/>
          <p:nvPr/>
        </p:nvSpPr>
        <p:spPr>
          <a:xfrm>
            <a:off x="-2917403" y="-243880"/>
            <a:ext cx="10512426" cy="10521355"/>
          </a:xfrm>
          <a:custGeom>
            <a:rect b="b" l="l" r="r" t="t"/>
            <a:pathLst>
              <a:path extrusionOk="0" h="10521355" w="10512426">
                <a:moveTo>
                  <a:pt x="0" y="0"/>
                </a:moveTo>
                <a:lnTo>
                  <a:pt x="10512426" y="0"/>
                </a:lnTo>
                <a:lnTo>
                  <a:pt x="10512426" y="10521355"/>
                </a:lnTo>
                <a:lnTo>
                  <a:pt x="0" y="10521355"/>
                </a:lnTo>
                <a:lnTo>
                  <a:pt x="0" y="0"/>
                </a:lnTo>
                <a:close/>
              </a:path>
            </a:pathLst>
          </a:custGeom>
          <a:blipFill rotWithShape="1">
            <a:blip r:embed="rId3">
              <a:alphaModFix/>
            </a:blip>
            <a:stretch>
              <a:fillRect b="0" l="-49" r="-29" t="0"/>
            </a:stretch>
          </a:blipFill>
          <a:ln>
            <a:noFill/>
          </a:ln>
        </p:spPr>
      </p:sp>
      <p:sp>
        <p:nvSpPr>
          <p:cNvPr id="243" name="Google Shape;243;p26"/>
          <p:cNvSpPr txBox="1"/>
          <p:nvPr/>
        </p:nvSpPr>
        <p:spPr>
          <a:xfrm>
            <a:off x="1798600" y="396625"/>
            <a:ext cx="14976900" cy="966300"/>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None/>
            </a:pPr>
            <a:r>
              <a:rPr lang="en-US" sz="6278">
                <a:latin typeface="Comfortaa"/>
                <a:ea typeface="Comfortaa"/>
                <a:cs typeface="Comfortaa"/>
                <a:sym typeface="Comfortaa"/>
              </a:rPr>
              <a:t>Family Heritage Festival</a:t>
            </a:r>
            <a:endParaRPr>
              <a:latin typeface="Comfortaa"/>
              <a:ea typeface="Comfortaa"/>
              <a:cs typeface="Comfortaa"/>
              <a:sym typeface="Comfortaa"/>
            </a:endParaRPr>
          </a:p>
        </p:txBody>
      </p:sp>
      <p:sp>
        <p:nvSpPr>
          <p:cNvPr id="244" name="Google Shape;244;p26"/>
          <p:cNvSpPr txBox="1"/>
          <p:nvPr/>
        </p:nvSpPr>
        <p:spPr>
          <a:xfrm>
            <a:off x="17550" y="2095500"/>
            <a:ext cx="8957700" cy="78366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lang="en-US" sz="3700">
                <a:latin typeface="Comfortaa"/>
                <a:ea typeface="Comfortaa"/>
                <a:cs typeface="Comfortaa"/>
                <a:sym typeface="Comfortaa"/>
              </a:rPr>
              <a:t>Family Heritage Festival is Tuesday, February 18th from 6:00-8:00 PM.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rPr lang="en-US" sz="3700">
                <a:latin typeface="Comfortaa"/>
                <a:ea typeface="Comfortaa"/>
                <a:cs typeface="Comfortaa"/>
                <a:sym typeface="Comfortaa"/>
              </a:rPr>
              <a:t>The PTO will be sponsoring a new Passport Program this year. Students have the opportunity to collect stamps and earn prizes for their participation. More </a:t>
            </a:r>
            <a:r>
              <a:rPr lang="en-US" sz="3700">
                <a:latin typeface="Comfortaa"/>
                <a:ea typeface="Comfortaa"/>
                <a:cs typeface="Comfortaa"/>
                <a:sym typeface="Comfortaa"/>
              </a:rPr>
              <a:t>details</a:t>
            </a:r>
            <a:r>
              <a:rPr lang="en-US" sz="3700">
                <a:latin typeface="Comfortaa"/>
                <a:ea typeface="Comfortaa"/>
                <a:cs typeface="Comfortaa"/>
                <a:sym typeface="Comfortaa"/>
              </a:rPr>
              <a:t> to come! Save the date!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rPr lang="en-US" sz="3700" u="sng">
                <a:solidFill>
                  <a:schemeClr val="hlink"/>
                </a:solidFill>
                <a:latin typeface="Comfortaa"/>
                <a:ea typeface="Comfortaa"/>
                <a:cs typeface="Comfortaa"/>
                <a:sym typeface="Comfortaa"/>
                <a:hlinkClick r:id="rId4"/>
              </a:rPr>
              <a:t>Sign up to share your traditions and culture with the PBES community</a:t>
            </a:r>
            <a:r>
              <a:rPr lang="en-US" sz="3700">
                <a:latin typeface="Comfortaa"/>
                <a:ea typeface="Comfortaa"/>
                <a:cs typeface="Comfortaa"/>
                <a:sym typeface="Comfortaa"/>
              </a:rPr>
              <a:t>. </a:t>
            </a:r>
            <a:endParaRPr i="1" sz="3700">
              <a:latin typeface="Comfortaa"/>
              <a:ea typeface="Comfortaa"/>
              <a:cs typeface="Comfortaa"/>
              <a:sym typeface="Comfortaa"/>
            </a:endParaRPr>
          </a:p>
        </p:txBody>
      </p:sp>
      <p:pic>
        <p:nvPicPr>
          <p:cNvPr id="245" name="Google Shape;245;p26"/>
          <p:cNvPicPr preferRelativeResize="0"/>
          <p:nvPr/>
        </p:nvPicPr>
        <p:blipFill>
          <a:blip r:embed="rId5">
            <a:alphaModFix/>
          </a:blip>
          <a:stretch>
            <a:fillRect/>
          </a:stretch>
        </p:blipFill>
        <p:spPr>
          <a:xfrm>
            <a:off x="9319150" y="3429000"/>
            <a:ext cx="6248400" cy="405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7"/>
          <p:cNvSpPr txBox="1"/>
          <p:nvPr/>
        </p:nvSpPr>
        <p:spPr>
          <a:xfrm>
            <a:off x="8555263" y="4619145"/>
            <a:ext cx="3397160" cy="37084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1" name="Google Shape;251;p27"/>
          <p:cNvSpPr/>
          <p:nvPr/>
        </p:nvSpPr>
        <p:spPr>
          <a:xfrm>
            <a:off x="-5709040" y="-1504407"/>
            <a:ext cx="11800434" cy="11810457"/>
          </a:xfrm>
          <a:custGeom>
            <a:rect b="b" l="l" r="r" t="t"/>
            <a:pathLst>
              <a:path extrusionOk="0" h="11810457" w="11800434">
                <a:moveTo>
                  <a:pt x="0" y="0"/>
                </a:moveTo>
                <a:lnTo>
                  <a:pt x="11800434" y="0"/>
                </a:lnTo>
                <a:lnTo>
                  <a:pt x="11800434" y="11810457"/>
                </a:lnTo>
                <a:lnTo>
                  <a:pt x="0" y="11810457"/>
                </a:lnTo>
                <a:lnTo>
                  <a:pt x="0" y="0"/>
                </a:lnTo>
                <a:close/>
              </a:path>
            </a:pathLst>
          </a:custGeom>
          <a:blipFill rotWithShape="1">
            <a:blip r:embed="rId3">
              <a:alphaModFix/>
            </a:blip>
            <a:stretch>
              <a:fillRect b="0" l="-49" r="-32" t="0"/>
            </a:stretch>
          </a:blipFill>
          <a:ln>
            <a:noFill/>
          </a:ln>
        </p:spPr>
      </p:sp>
      <p:sp>
        <p:nvSpPr>
          <p:cNvPr id="252" name="Google Shape;252;p27"/>
          <p:cNvSpPr txBox="1"/>
          <p:nvPr/>
        </p:nvSpPr>
        <p:spPr>
          <a:xfrm>
            <a:off x="8666674" y="3899198"/>
            <a:ext cx="3397160" cy="37084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3" name="Google Shape;253;p27"/>
          <p:cNvSpPr txBox="1"/>
          <p:nvPr/>
        </p:nvSpPr>
        <p:spPr>
          <a:xfrm>
            <a:off x="5491848" y="373471"/>
            <a:ext cx="8610600" cy="1291800"/>
          </a:xfrm>
          <a:prstGeom prst="rect">
            <a:avLst/>
          </a:prstGeom>
          <a:noFill/>
          <a:ln>
            <a:noFill/>
          </a:ln>
        </p:spPr>
        <p:txBody>
          <a:bodyPr anchorCtr="0" anchor="t" bIns="0" lIns="0" spcFirstLastPara="1" rIns="0" wrap="square" tIns="0">
            <a:spAutoFit/>
          </a:bodyPr>
          <a:lstStyle/>
          <a:p>
            <a:pPr indent="0" lvl="0" marL="0" marR="0" rtl="0" algn="l">
              <a:lnSpc>
                <a:spcPct val="147992"/>
              </a:lnSpc>
              <a:spcBef>
                <a:spcPts val="0"/>
              </a:spcBef>
              <a:spcAft>
                <a:spcPts val="0"/>
              </a:spcAft>
              <a:buNone/>
            </a:pPr>
            <a:r>
              <a:rPr i="0" lang="en-US" sz="8393" u="none" cap="none" strike="noStrike">
                <a:solidFill>
                  <a:srgbClr val="000000"/>
                </a:solidFill>
                <a:latin typeface="Comfortaa"/>
                <a:ea typeface="Comfortaa"/>
                <a:cs typeface="Comfortaa"/>
                <a:sym typeface="Comfortaa"/>
              </a:rPr>
              <a:t>Watch D.O.G.S.</a:t>
            </a:r>
            <a:endParaRPr>
              <a:latin typeface="Comfortaa"/>
              <a:ea typeface="Comfortaa"/>
              <a:cs typeface="Comfortaa"/>
              <a:sym typeface="Comfortaa"/>
            </a:endParaRPr>
          </a:p>
        </p:txBody>
      </p:sp>
      <p:sp>
        <p:nvSpPr>
          <p:cNvPr id="254" name="Google Shape;254;p27"/>
          <p:cNvSpPr txBox="1"/>
          <p:nvPr/>
        </p:nvSpPr>
        <p:spPr>
          <a:xfrm>
            <a:off x="10079075" y="6321325"/>
            <a:ext cx="7318500" cy="2401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Mr. Jim (</a:t>
            </a:r>
            <a:r>
              <a:rPr lang="en-US" sz="3000">
                <a:latin typeface="Comfortaa"/>
                <a:ea typeface="Comfortaa"/>
                <a:cs typeface="Comfortaa"/>
                <a:sym typeface="Comfortaa"/>
              </a:rPr>
              <a:t>S</a:t>
            </a:r>
            <a:r>
              <a:rPr i="0" lang="en-US" sz="3000" u="none" cap="none" strike="noStrike">
                <a:solidFill>
                  <a:srgbClr val="000000"/>
                </a:solidFill>
                <a:latin typeface="Comfortaa"/>
                <a:ea typeface="Comfortaa"/>
                <a:cs typeface="Comfortaa"/>
                <a:sym typeface="Comfortaa"/>
              </a:rPr>
              <a:t>ecurity)</a:t>
            </a:r>
            <a:endParaRPr i="0" sz="3000" u="none" cap="none" strike="noStrike">
              <a:solidFill>
                <a:srgbClr val="000000"/>
              </a:solidFill>
              <a:latin typeface="Comfortaa"/>
              <a:ea typeface="Comfortaa"/>
              <a:cs typeface="Comfortaa"/>
              <a:sym typeface="Comfortaa"/>
            </a:endParaRPr>
          </a:p>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Ms. Ornelas (</a:t>
            </a:r>
            <a:r>
              <a:rPr lang="en-US" sz="3000">
                <a:latin typeface="Comfortaa"/>
                <a:ea typeface="Comfortaa"/>
                <a:cs typeface="Comfortaa"/>
                <a:sym typeface="Comfortaa"/>
              </a:rPr>
              <a:t>P</a:t>
            </a:r>
            <a:r>
              <a:rPr i="0" lang="en-US" sz="3000" u="none" cap="none" strike="noStrike">
                <a:solidFill>
                  <a:srgbClr val="000000"/>
                </a:solidFill>
                <a:latin typeface="Comfortaa"/>
                <a:ea typeface="Comfortaa"/>
                <a:cs typeface="Comfortaa"/>
                <a:sym typeface="Comfortaa"/>
              </a:rPr>
              <a:t>arent </a:t>
            </a:r>
            <a:r>
              <a:rPr lang="en-US" sz="3000">
                <a:latin typeface="Comfortaa"/>
                <a:ea typeface="Comfortaa"/>
                <a:cs typeface="Comfortaa"/>
                <a:sym typeface="Comfortaa"/>
              </a:rPr>
              <a:t>L</a:t>
            </a:r>
            <a:r>
              <a:rPr i="0" lang="en-US" sz="3000" u="none" cap="none" strike="noStrike">
                <a:solidFill>
                  <a:srgbClr val="000000"/>
                </a:solidFill>
                <a:latin typeface="Comfortaa"/>
                <a:ea typeface="Comfortaa"/>
                <a:cs typeface="Comfortaa"/>
                <a:sym typeface="Comfortaa"/>
              </a:rPr>
              <a:t>iaison)</a:t>
            </a:r>
            <a:endParaRPr i="0" sz="3000" u="none" cap="none" strike="noStrike">
              <a:solidFill>
                <a:srgbClr val="000000"/>
              </a:solidFill>
              <a:latin typeface="Comfortaa"/>
              <a:ea typeface="Comfortaa"/>
              <a:cs typeface="Comfortaa"/>
              <a:sym typeface="Comfortaa"/>
            </a:endParaRPr>
          </a:p>
          <a:p>
            <a:pPr indent="0" lvl="0" marL="0" marR="0" rtl="0" algn="l">
              <a:lnSpc>
                <a:spcPct val="140000"/>
              </a:lnSpc>
              <a:spcBef>
                <a:spcPts val="0"/>
              </a:spcBef>
              <a:spcAft>
                <a:spcPts val="0"/>
              </a:spcAft>
              <a:buNone/>
            </a:pPr>
            <a:r>
              <a:rPr lang="en-US" sz="3000">
                <a:latin typeface="Comfortaa"/>
                <a:ea typeface="Comfortaa"/>
                <a:cs typeface="Comfortaa"/>
                <a:sym typeface="Comfortaa"/>
              </a:rPr>
              <a:t>Adam Bacus - Parent Lead</a:t>
            </a:r>
            <a:endParaRPr sz="3000">
              <a:latin typeface="Comfortaa"/>
              <a:ea typeface="Comfortaa"/>
              <a:cs typeface="Comfortaa"/>
              <a:sym typeface="Comfortaa"/>
            </a:endParaRPr>
          </a:p>
          <a:p>
            <a:pPr indent="0" lvl="0" marL="0" marR="0" rtl="0" algn="l">
              <a:lnSpc>
                <a:spcPct val="140000"/>
              </a:lnSpc>
              <a:spcBef>
                <a:spcPts val="0"/>
              </a:spcBef>
              <a:spcAft>
                <a:spcPts val="0"/>
              </a:spcAft>
              <a:buNone/>
            </a:pPr>
            <a:r>
              <a:rPr lang="en-US" sz="3000">
                <a:latin typeface="Comfortaa"/>
                <a:ea typeface="Comfortaa"/>
                <a:cs typeface="Comfortaa"/>
                <a:sym typeface="Comfortaa"/>
              </a:rPr>
              <a:t>Brandon Merriman - Parent Lead </a:t>
            </a:r>
            <a:endParaRPr sz="3000">
              <a:latin typeface="Comfortaa"/>
              <a:ea typeface="Comfortaa"/>
              <a:cs typeface="Comfortaa"/>
              <a:sym typeface="Comfortaa"/>
            </a:endParaRPr>
          </a:p>
        </p:txBody>
      </p:sp>
      <p:sp>
        <p:nvSpPr>
          <p:cNvPr id="255" name="Google Shape;255;p27"/>
          <p:cNvSpPr txBox="1"/>
          <p:nvPr/>
        </p:nvSpPr>
        <p:spPr>
          <a:xfrm>
            <a:off x="561950" y="2488625"/>
            <a:ext cx="10183200" cy="7573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Comfortaa"/>
                <a:ea typeface="Comfortaa"/>
                <a:cs typeface="Comfortaa"/>
                <a:sym typeface="Comfortaa"/>
              </a:rPr>
              <a:t>WatchDOG dads and volunteers perform a variety of tasks during their volunteer day including monitoring the school entrance, assisting with unloading and loading of buses and cars, monitoring the lunch room, or helping in the classroom with a teacher’s guidance by working with small groups of students on homework, flashcards, or spelling.</a:t>
            </a:r>
            <a:endParaRPr sz="3000">
              <a:latin typeface="Comfortaa"/>
              <a:ea typeface="Comfortaa"/>
              <a:cs typeface="Comfortaa"/>
              <a:sym typeface="Comfortaa"/>
            </a:endParaRPr>
          </a:p>
          <a:p>
            <a:pPr indent="0" lvl="0" marL="0" marR="0" rtl="0" algn="l">
              <a:lnSpc>
                <a:spcPct val="140000"/>
              </a:lnSpc>
              <a:spcBef>
                <a:spcPts val="0"/>
              </a:spcBef>
              <a:spcAft>
                <a:spcPts val="0"/>
              </a:spcAft>
              <a:buNone/>
            </a:pPr>
            <a:r>
              <a:t/>
            </a:r>
            <a:endParaRPr sz="3000">
              <a:latin typeface="Comfortaa"/>
              <a:ea typeface="Comfortaa"/>
              <a:cs typeface="Comfortaa"/>
              <a:sym typeface="Comfortaa"/>
            </a:endParaRPr>
          </a:p>
          <a:p>
            <a:pPr indent="0" lvl="0" marL="0" marR="0" rtl="0" algn="l">
              <a:lnSpc>
                <a:spcPct val="140000"/>
              </a:lnSpc>
              <a:spcBef>
                <a:spcPts val="0"/>
              </a:spcBef>
              <a:spcAft>
                <a:spcPts val="0"/>
              </a:spcAft>
              <a:buNone/>
            </a:pPr>
            <a:r>
              <a:rPr lang="en-US" sz="3000" u="sng">
                <a:solidFill>
                  <a:schemeClr val="hlink"/>
                </a:solidFill>
                <a:latin typeface="Comfortaa"/>
                <a:ea typeface="Comfortaa"/>
                <a:cs typeface="Comfortaa"/>
                <a:sym typeface="Comfortaa"/>
                <a:hlinkClick r:id="rId4"/>
              </a:rPr>
              <a:t>Sign Ups through June 2025.</a:t>
            </a:r>
            <a:endParaRPr sz="3000">
              <a:latin typeface="Comfortaa"/>
              <a:ea typeface="Comfortaa"/>
              <a:cs typeface="Comfortaa"/>
              <a:sym typeface="Comfortaa"/>
            </a:endParaRPr>
          </a:p>
          <a:p>
            <a:pPr indent="0" lvl="0" marL="0" marR="0" rtl="0" algn="l">
              <a:lnSpc>
                <a:spcPct val="140000"/>
              </a:lnSpc>
              <a:spcBef>
                <a:spcPts val="0"/>
              </a:spcBef>
              <a:spcAft>
                <a:spcPts val="0"/>
              </a:spcAft>
              <a:buNone/>
            </a:pPr>
            <a:r>
              <a:t/>
            </a:r>
            <a:endParaRPr sz="3000">
              <a:latin typeface="Comfortaa"/>
              <a:ea typeface="Comfortaa"/>
              <a:cs typeface="Comfortaa"/>
              <a:sym typeface="Comfortaa"/>
            </a:endParaRPr>
          </a:p>
          <a:p>
            <a:pPr indent="0" lvl="0" marL="0" marR="0" rtl="0" algn="l">
              <a:lnSpc>
                <a:spcPct val="140000"/>
              </a:lnSpc>
              <a:spcBef>
                <a:spcPts val="0"/>
              </a:spcBef>
              <a:spcAft>
                <a:spcPts val="0"/>
              </a:spcAft>
              <a:buNone/>
            </a:pPr>
            <a:r>
              <a:rPr lang="en-US" sz="3000">
                <a:latin typeface="Comfortaa"/>
                <a:ea typeface="Comfortaa"/>
                <a:cs typeface="Comfortaa"/>
                <a:sym typeface="Comfortaa"/>
              </a:rPr>
              <a:t>New Dates released!</a:t>
            </a:r>
            <a:endParaRPr sz="3000">
              <a:latin typeface="Comfortaa"/>
              <a:ea typeface="Comfortaa"/>
              <a:cs typeface="Comfortaa"/>
              <a:sym typeface="Comfortaa"/>
            </a:endParaRPr>
          </a:p>
        </p:txBody>
      </p:sp>
      <p:pic>
        <p:nvPicPr>
          <p:cNvPr id="256" name="Google Shape;256;p27"/>
          <p:cNvPicPr preferRelativeResize="0"/>
          <p:nvPr/>
        </p:nvPicPr>
        <p:blipFill>
          <a:blip r:embed="rId5">
            <a:alphaModFix/>
          </a:blip>
          <a:stretch>
            <a:fillRect/>
          </a:stretch>
        </p:blipFill>
        <p:spPr>
          <a:xfrm>
            <a:off x="11375048" y="2221250"/>
            <a:ext cx="3880752" cy="3268002"/>
          </a:xfrm>
          <a:prstGeom prst="rect">
            <a:avLst/>
          </a:prstGeom>
          <a:noFill/>
          <a:ln>
            <a:noFill/>
          </a:ln>
        </p:spPr>
      </p:pic>
      <p:sp>
        <p:nvSpPr>
          <p:cNvPr id="257" name="Google Shape;257;p27"/>
          <p:cNvSpPr txBox="1"/>
          <p:nvPr/>
        </p:nvSpPr>
        <p:spPr>
          <a:xfrm>
            <a:off x="4745325" y="9572025"/>
            <a:ext cx="7318500" cy="49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b="1" sz="3200">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8"/>
          <p:cNvSpPr txBox="1"/>
          <p:nvPr/>
        </p:nvSpPr>
        <p:spPr>
          <a:xfrm>
            <a:off x="8599613" y="4515670"/>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3" name="Google Shape;263;p28"/>
          <p:cNvSpPr/>
          <p:nvPr/>
        </p:nvSpPr>
        <p:spPr>
          <a:xfrm>
            <a:off x="-5649915" y="-1523457"/>
            <a:ext cx="11800434" cy="11810457"/>
          </a:xfrm>
          <a:custGeom>
            <a:rect b="b" l="l" r="r" t="t"/>
            <a:pathLst>
              <a:path extrusionOk="0" h="11810457" w="11800434">
                <a:moveTo>
                  <a:pt x="0" y="0"/>
                </a:moveTo>
                <a:lnTo>
                  <a:pt x="11800434" y="0"/>
                </a:lnTo>
                <a:lnTo>
                  <a:pt x="11800434" y="11810457"/>
                </a:lnTo>
                <a:lnTo>
                  <a:pt x="0" y="11810457"/>
                </a:lnTo>
                <a:lnTo>
                  <a:pt x="0" y="0"/>
                </a:lnTo>
                <a:close/>
              </a:path>
            </a:pathLst>
          </a:custGeom>
          <a:blipFill rotWithShape="1">
            <a:blip r:embed="rId3">
              <a:alphaModFix/>
            </a:blip>
            <a:stretch>
              <a:fillRect b="0" l="-49" r="-29" t="0"/>
            </a:stretch>
          </a:blipFill>
          <a:ln>
            <a:noFill/>
          </a:ln>
        </p:spPr>
      </p:sp>
      <p:sp>
        <p:nvSpPr>
          <p:cNvPr id="264" name="Google Shape;264;p28"/>
          <p:cNvSpPr txBox="1"/>
          <p:nvPr/>
        </p:nvSpPr>
        <p:spPr>
          <a:xfrm>
            <a:off x="8666674" y="3899198"/>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5" name="Google Shape;265;p28"/>
          <p:cNvSpPr txBox="1"/>
          <p:nvPr/>
        </p:nvSpPr>
        <p:spPr>
          <a:xfrm>
            <a:off x="2084000" y="373475"/>
            <a:ext cx="14987400" cy="1291800"/>
          </a:xfrm>
          <a:prstGeom prst="rect">
            <a:avLst/>
          </a:prstGeom>
          <a:noFill/>
          <a:ln>
            <a:noFill/>
          </a:ln>
        </p:spPr>
        <p:txBody>
          <a:bodyPr anchorCtr="0" anchor="t" bIns="0" lIns="0" spcFirstLastPara="1" rIns="0" wrap="square" tIns="0">
            <a:spAutoFit/>
          </a:bodyPr>
          <a:lstStyle/>
          <a:p>
            <a:pPr indent="0" lvl="0" marL="0" marR="0" rtl="0" algn="ctr">
              <a:lnSpc>
                <a:spcPct val="147992"/>
              </a:lnSpc>
              <a:spcBef>
                <a:spcPts val="0"/>
              </a:spcBef>
              <a:spcAft>
                <a:spcPts val="0"/>
              </a:spcAft>
              <a:buNone/>
            </a:pPr>
            <a:r>
              <a:rPr lang="en-US" sz="8393">
                <a:latin typeface="Comfortaa"/>
                <a:ea typeface="Comfortaa"/>
                <a:cs typeface="Comfortaa"/>
                <a:sym typeface="Comfortaa"/>
              </a:rPr>
              <a:t>Find us on Facebook!</a:t>
            </a:r>
            <a:endParaRPr>
              <a:latin typeface="Comfortaa"/>
              <a:ea typeface="Comfortaa"/>
              <a:cs typeface="Comfortaa"/>
              <a:sym typeface="Comfortaa"/>
            </a:endParaRPr>
          </a:p>
        </p:txBody>
      </p:sp>
      <p:sp>
        <p:nvSpPr>
          <p:cNvPr id="266" name="Google Shape;266;p28"/>
          <p:cNvSpPr txBox="1"/>
          <p:nvPr/>
        </p:nvSpPr>
        <p:spPr>
          <a:xfrm>
            <a:off x="1005350" y="2621650"/>
            <a:ext cx="10878000" cy="4322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4600">
                <a:latin typeface="Comfortaa"/>
                <a:ea typeface="Comfortaa"/>
                <a:cs typeface="Comfortaa"/>
                <a:sym typeface="Comfortaa"/>
              </a:rPr>
              <a:t>Piney Branch Elementary </a:t>
            </a:r>
            <a:endParaRPr b="1" sz="4600">
              <a:latin typeface="Comfortaa"/>
              <a:ea typeface="Comfortaa"/>
              <a:cs typeface="Comfortaa"/>
              <a:sym typeface="Comfortaa"/>
            </a:endParaRPr>
          </a:p>
          <a:p>
            <a:pPr indent="0" lvl="0" marL="0" marR="0" rtl="0" algn="l">
              <a:lnSpc>
                <a:spcPct val="140000"/>
              </a:lnSpc>
              <a:spcBef>
                <a:spcPts val="0"/>
              </a:spcBef>
              <a:spcAft>
                <a:spcPts val="0"/>
              </a:spcAft>
              <a:buNone/>
            </a:pPr>
            <a:r>
              <a:rPr b="1" lang="en-US" sz="4600">
                <a:latin typeface="Comfortaa"/>
                <a:ea typeface="Comfortaa"/>
                <a:cs typeface="Comfortaa"/>
                <a:sym typeface="Comfortaa"/>
              </a:rPr>
              <a:t>School PTO Facebook Page</a:t>
            </a:r>
            <a:endParaRPr b="1" sz="4600">
              <a:latin typeface="Comfortaa"/>
              <a:ea typeface="Comfortaa"/>
              <a:cs typeface="Comfortaa"/>
              <a:sym typeface="Comfortaa"/>
            </a:endParaRPr>
          </a:p>
          <a:p>
            <a:pPr indent="0" lvl="0" marL="0" marR="0" rtl="0" algn="l">
              <a:lnSpc>
                <a:spcPct val="140000"/>
              </a:lnSpc>
              <a:spcBef>
                <a:spcPts val="0"/>
              </a:spcBef>
              <a:spcAft>
                <a:spcPts val="0"/>
              </a:spcAft>
              <a:buNone/>
            </a:pPr>
            <a:r>
              <a:t/>
            </a:r>
            <a:endParaRPr sz="4000">
              <a:latin typeface="Comfortaa"/>
              <a:ea typeface="Comfortaa"/>
              <a:cs typeface="Comfortaa"/>
              <a:sym typeface="Comfortaa"/>
            </a:endParaRPr>
          </a:p>
          <a:p>
            <a:pPr indent="0" lvl="0" marL="0" marR="0" rtl="0" algn="l">
              <a:lnSpc>
                <a:spcPct val="140000"/>
              </a:lnSpc>
              <a:spcBef>
                <a:spcPts val="0"/>
              </a:spcBef>
              <a:spcAft>
                <a:spcPts val="0"/>
              </a:spcAft>
              <a:buNone/>
            </a:pPr>
            <a:r>
              <a:rPr lang="en-US" sz="4000">
                <a:latin typeface="Comfortaa"/>
                <a:ea typeface="Comfortaa"/>
                <a:cs typeface="Comfortaa"/>
                <a:sym typeface="Comfortaa"/>
              </a:rPr>
              <a:t>Please spread the word to all your</a:t>
            </a:r>
            <a:endParaRPr sz="4000">
              <a:latin typeface="Comfortaa"/>
              <a:ea typeface="Comfortaa"/>
              <a:cs typeface="Comfortaa"/>
              <a:sym typeface="Comfortaa"/>
            </a:endParaRPr>
          </a:p>
          <a:p>
            <a:pPr indent="0" lvl="0" marL="0" marR="0" rtl="0" algn="l">
              <a:lnSpc>
                <a:spcPct val="140000"/>
              </a:lnSpc>
              <a:spcBef>
                <a:spcPts val="0"/>
              </a:spcBef>
              <a:spcAft>
                <a:spcPts val="0"/>
              </a:spcAft>
              <a:buNone/>
            </a:pPr>
            <a:r>
              <a:rPr lang="en-US" sz="4000">
                <a:latin typeface="Comfortaa"/>
                <a:ea typeface="Comfortaa"/>
                <a:cs typeface="Comfortaa"/>
                <a:sym typeface="Comfortaa"/>
              </a:rPr>
              <a:t>Piney Branch friends on Facebook!</a:t>
            </a:r>
            <a:endParaRPr sz="4000">
              <a:latin typeface="Comfortaa"/>
              <a:ea typeface="Comfortaa"/>
              <a:cs typeface="Comfortaa"/>
              <a:sym typeface="Comfortaa"/>
            </a:endParaRPr>
          </a:p>
        </p:txBody>
      </p:sp>
      <p:pic>
        <p:nvPicPr>
          <p:cNvPr id="267" name="Google Shape;267;p28"/>
          <p:cNvPicPr preferRelativeResize="0"/>
          <p:nvPr/>
        </p:nvPicPr>
        <p:blipFill>
          <a:blip r:embed="rId4">
            <a:alphaModFix/>
          </a:blip>
          <a:stretch>
            <a:fillRect/>
          </a:stretch>
        </p:blipFill>
        <p:spPr>
          <a:xfrm>
            <a:off x="11502350" y="2488625"/>
            <a:ext cx="6067200" cy="606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9"/>
          <p:cNvSpPr/>
          <p:nvPr/>
        </p:nvSpPr>
        <p:spPr>
          <a:xfrm rot="10800000">
            <a:off x="12274907" y="-2334825"/>
            <a:ext cx="12611113" cy="12621825"/>
          </a:xfrm>
          <a:custGeom>
            <a:rect b="b" l="l" r="r" t="t"/>
            <a:pathLst>
              <a:path extrusionOk="0" h="12621825" w="12611113">
                <a:moveTo>
                  <a:pt x="0" y="0"/>
                </a:moveTo>
                <a:lnTo>
                  <a:pt x="12611113" y="0"/>
                </a:lnTo>
                <a:lnTo>
                  <a:pt x="12611113" y="12621825"/>
                </a:lnTo>
                <a:lnTo>
                  <a:pt x="0" y="12621825"/>
                </a:lnTo>
                <a:lnTo>
                  <a:pt x="0" y="0"/>
                </a:lnTo>
                <a:close/>
              </a:path>
            </a:pathLst>
          </a:custGeom>
          <a:blipFill rotWithShape="1">
            <a:blip r:embed="rId3">
              <a:alphaModFix/>
            </a:blip>
            <a:stretch>
              <a:fillRect b="0" l="-49" r="-32" t="0"/>
            </a:stretch>
          </a:blipFill>
          <a:ln>
            <a:noFill/>
          </a:ln>
        </p:spPr>
      </p:sp>
      <p:sp>
        <p:nvSpPr>
          <p:cNvPr id="273" name="Google Shape;273;p29"/>
          <p:cNvSpPr txBox="1"/>
          <p:nvPr/>
        </p:nvSpPr>
        <p:spPr>
          <a:xfrm>
            <a:off x="617421" y="617855"/>
            <a:ext cx="17053200" cy="9543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i="0" lang="en-US" sz="6199" u="none" cap="none" strike="noStrike">
                <a:solidFill>
                  <a:srgbClr val="000000"/>
                </a:solidFill>
                <a:latin typeface="Comfortaa"/>
                <a:ea typeface="Comfortaa"/>
                <a:cs typeface="Comfortaa"/>
                <a:sym typeface="Comfortaa"/>
              </a:rPr>
              <a:t>Fundraising Goals</a:t>
            </a:r>
            <a:endParaRPr>
              <a:latin typeface="Comfortaa"/>
              <a:ea typeface="Comfortaa"/>
              <a:cs typeface="Comfortaa"/>
              <a:sym typeface="Comfortaa"/>
            </a:endParaRPr>
          </a:p>
        </p:txBody>
      </p:sp>
      <p:sp>
        <p:nvSpPr>
          <p:cNvPr id="274" name="Google Shape;274;p29"/>
          <p:cNvSpPr txBox="1"/>
          <p:nvPr/>
        </p:nvSpPr>
        <p:spPr>
          <a:xfrm>
            <a:off x="617425" y="2335275"/>
            <a:ext cx="8132400" cy="6939000"/>
          </a:xfrm>
          <a:prstGeom prst="rect">
            <a:avLst/>
          </a:prstGeom>
          <a:noFill/>
          <a:ln>
            <a:noFill/>
          </a:ln>
        </p:spPr>
        <p:txBody>
          <a:bodyPr anchorCtr="0" anchor="t" bIns="0" lIns="0" spcFirstLastPara="1" rIns="0" wrap="square" tIns="0">
            <a:spAutoFit/>
          </a:bodyPr>
          <a:lstStyle/>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Ongoing</a:t>
            </a:r>
            <a:r>
              <a:rPr lang="en-US" sz="4400">
                <a:latin typeface="Comfortaa"/>
                <a:ea typeface="Comfortaa"/>
                <a:cs typeface="Comfortaa"/>
                <a:sym typeface="Comfortaa"/>
              </a:rPr>
              <a:t> initiatives:</a:t>
            </a:r>
            <a:endParaRPr sz="4400">
              <a:latin typeface="Comfortaa"/>
              <a:ea typeface="Comfortaa"/>
              <a:cs typeface="Comfortaa"/>
              <a:sym typeface="Comfortaa"/>
            </a:endParaRPr>
          </a:p>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Various Club T-shirts </a:t>
            </a:r>
            <a:endParaRPr sz="4400">
              <a:latin typeface="Comfortaa"/>
              <a:ea typeface="Comfortaa"/>
              <a:cs typeface="Comfortaa"/>
              <a:sym typeface="Comfortaa"/>
            </a:endParaRPr>
          </a:p>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Musical Scripts and Supplies</a:t>
            </a:r>
            <a:endParaRPr sz="4400">
              <a:latin typeface="Comfortaa"/>
              <a:ea typeface="Comfortaa"/>
              <a:cs typeface="Comfortaa"/>
              <a:sym typeface="Comfortaa"/>
            </a:endParaRPr>
          </a:p>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Staff Stipends</a:t>
            </a:r>
            <a:endParaRPr sz="4400">
              <a:latin typeface="Comfortaa"/>
              <a:ea typeface="Comfortaa"/>
              <a:cs typeface="Comfortaa"/>
              <a:sym typeface="Comfortaa"/>
            </a:endParaRPr>
          </a:p>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End of Year Celebration</a:t>
            </a:r>
            <a:endParaRPr sz="4400">
              <a:latin typeface="Comfortaa"/>
              <a:ea typeface="Comfortaa"/>
              <a:cs typeface="Comfortaa"/>
              <a:sym typeface="Comfortaa"/>
            </a:endParaRPr>
          </a:p>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Fun Assemblies </a:t>
            </a:r>
            <a:endParaRPr sz="4400">
              <a:latin typeface="Comfortaa"/>
              <a:ea typeface="Comfortaa"/>
              <a:cs typeface="Comfortaa"/>
              <a:sym typeface="Comfortaa"/>
            </a:endParaRPr>
          </a:p>
          <a:p>
            <a:pPr indent="0" lvl="0" marL="0" marR="0" rtl="0" algn="l">
              <a:lnSpc>
                <a:spcPct val="12727"/>
              </a:lnSpc>
              <a:spcBef>
                <a:spcPts val="0"/>
              </a:spcBef>
              <a:spcAft>
                <a:spcPts val="0"/>
              </a:spcAft>
              <a:buNone/>
            </a:pPr>
            <a:r>
              <a:t/>
            </a:r>
            <a:endParaRPr i="0" sz="4400" u="none" cap="none" strike="noStrike">
              <a:solidFill>
                <a:srgbClr val="000000"/>
              </a:solidFill>
              <a:latin typeface="Comfortaa"/>
              <a:ea typeface="Comfortaa"/>
              <a:cs typeface="Comfortaa"/>
              <a:sym typeface="Comfortaa"/>
            </a:endParaRPr>
          </a:p>
          <a:p>
            <a:pPr indent="0" lvl="0" marL="0" marR="0" rtl="0" algn="l">
              <a:lnSpc>
                <a:spcPct val="140000"/>
              </a:lnSpc>
              <a:spcBef>
                <a:spcPts val="0"/>
              </a:spcBef>
              <a:spcAft>
                <a:spcPts val="0"/>
              </a:spcAft>
              <a:buNone/>
            </a:pPr>
            <a:r>
              <a:t/>
            </a:r>
            <a:endParaRPr>
              <a:latin typeface="Comfortaa"/>
              <a:ea typeface="Comfortaa"/>
              <a:cs typeface="Comfortaa"/>
              <a:sym typeface="Comfortaa"/>
            </a:endParaRPr>
          </a:p>
        </p:txBody>
      </p:sp>
      <p:sp>
        <p:nvSpPr>
          <p:cNvPr id="275" name="Google Shape;275;p29"/>
          <p:cNvSpPr txBox="1"/>
          <p:nvPr/>
        </p:nvSpPr>
        <p:spPr>
          <a:xfrm>
            <a:off x="7781825" y="2150700"/>
            <a:ext cx="9601800" cy="6939000"/>
          </a:xfrm>
          <a:prstGeom prst="rect">
            <a:avLst/>
          </a:prstGeom>
          <a:noFill/>
          <a:ln>
            <a:noFill/>
          </a:ln>
        </p:spPr>
        <p:txBody>
          <a:bodyPr anchorCtr="0" anchor="t" bIns="0" lIns="0" spcFirstLastPara="1" rIns="0" wrap="square" tIns="0">
            <a:spAutoFit/>
          </a:bodyPr>
          <a:lstStyle/>
          <a:p>
            <a:pPr indent="-508000" lvl="0" marL="457200" rtl="0" algn="l">
              <a:lnSpc>
                <a:spcPct val="140000"/>
              </a:lnSpc>
              <a:spcBef>
                <a:spcPts val="0"/>
              </a:spcBef>
              <a:spcAft>
                <a:spcPts val="0"/>
              </a:spcAft>
              <a:buClr>
                <a:schemeClr val="dk1"/>
              </a:buClr>
              <a:buSzPts val="4400"/>
              <a:buFont typeface="Comfortaa"/>
              <a:buChar char="●"/>
            </a:pPr>
            <a:r>
              <a:rPr lang="en-US" sz="4400">
                <a:solidFill>
                  <a:schemeClr val="dk1"/>
                </a:solidFill>
                <a:latin typeface="Comfortaa"/>
                <a:ea typeface="Comfortaa"/>
                <a:cs typeface="Comfortaa"/>
                <a:sym typeface="Comfortaa"/>
              </a:rPr>
              <a:t>Monthly staff appreciation + Teacher Appreciation Week</a:t>
            </a:r>
            <a:endParaRPr sz="4400">
              <a:solidFill>
                <a:schemeClr val="dk1"/>
              </a:solidFill>
              <a:latin typeface="Comfortaa"/>
              <a:ea typeface="Comfortaa"/>
              <a:cs typeface="Comfortaa"/>
              <a:sym typeface="Comfortaa"/>
            </a:endParaRPr>
          </a:p>
          <a:p>
            <a:pPr indent="-508000" lvl="0" marL="457200" rtl="0" algn="l">
              <a:lnSpc>
                <a:spcPct val="140000"/>
              </a:lnSpc>
              <a:spcBef>
                <a:spcPts val="0"/>
              </a:spcBef>
              <a:spcAft>
                <a:spcPts val="0"/>
              </a:spcAft>
              <a:buClr>
                <a:schemeClr val="dk1"/>
              </a:buClr>
              <a:buSzPts val="4400"/>
              <a:buFont typeface="Comfortaa"/>
              <a:buChar char="●"/>
            </a:pPr>
            <a:r>
              <a:rPr lang="en-US" sz="4400">
                <a:solidFill>
                  <a:schemeClr val="dk1"/>
                </a:solidFill>
                <a:latin typeface="Comfortaa"/>
                <a:ea typeface="Comfortaa"/>
                <a:cs typeface="Comfortaa"/>
                <a:sym typeface="Comfortaa"/>
              </a:rPr>
              <a:t>Teacher Lounge Vending Machines </a:t>
            </a:r>
            <a:endParaRPr sz="4400">
              <a:solidFill>
                <a:schemeClr val="dk1"/>
              </a:solidFill>
              <a:latin typeface="Comfortaa"/>
              <a:ea typeface="Comfortaa"/>
              <a:cs typeface="Comfortaa"/>
              <a:sym typeface="Comfortaa"/>
            </a:endParaRPr>
          </a:p>
          <a:p>
            <a:pPr indent="-508000" lvl="0" marL="457200" rtl="0" algn="l">
              <a:lnSpc>
                <a:spcPct val="140000"/>
              </a:lnSpc>
              <a:spcBef>
                <a:spcPts val="0"/>
              </a:spcBef>
              <a:spcAft>
                <a:spcPts val="0"/>
              </a:spcAft>
              <a:buClr>
                <a:schemeClr val="dk1"/>
              </a:buClr>
              <a:buSzPts val="4400"/>
              <a:buFont typeface="Comfortaa"/>
              <a:buChar char="●"/>
            </a:pPr>
            <a:r>
              <a:rPr lang="en-US" sz="4400">
                <a:solidFill>
                  <a:schemeClr val="dk1"/>
                </a:solidFill>
                <a:latin typeface="Comfortaa"/>
                <a:ea typeface="Comfortaa"/>
                <a:cs typeface="Comfortaa"/>
                <a:sym typeface="Comfortaa"/>
              </a:rPr>
              <a:t>Various grade level requests (Scholastic, science supplies, etc.) </a:t>
            </a:r>
            <a:endParaRPr>
              <a:latin typeface="Comfortaa"/>
              <a:ea typeface="Comfortaa"/>
              <a:cs typeface="Comfortaa"/>
              <a:sym typeface="Comfortaa"/>
            </a:endParaRPr>
          </a:p>
          <a:p>
            <a:pPr indent="0" lvl="0" marL="0" marR="0" rtl="0" algn="l">
              <a:lnSpc>
                <a:spcPct val="12727"/>
              </a:lnSpc>
              <a:spcBef>
                <a:spcPts val="0"/>
              </a:spcBef>
              <a:spcAft>
                <a:spcPts val="0"/>
              </a:spcAft>
              <a:buNone/>
            </a:pPr>
            <a:r>
              <a:t/>
            </a:r>
            <a:endParaRPr i="0" sz="4400" u="none" cap="none" strike="noStrike">
              <a:solidFill>
                <a:srgbClr val="000000"/>
              </a:solidFill>
              <a:latin typeface="Comfortaa"/>
              <a:ea typeface="Comfortaa"/>
              <a:cs typeface="Comfortaa"/>
              <a:sym typeface="Comfortaa"/>
            </a:endParaRPr>
          </a:p>
          <a:p>
            <a:pPr indent="0" lvl="0" marL="0" marR="0" rtl="0" algn="l">
              <a:lnSpc>
                <a:spcPct val="140000"/>
              </a:lnSpc>
              <a:spcBef>
                <a:spcPts val="0"/>
              </a:spcBef>
              <a:spcAft>
                <a:spcPts val="0"/>
              </a:spcAft>
              <a:buNone/>
            </a:pPr>
            <a:r>
              <a:t/>
            </a:r>
            <a:endParaRPr>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0"/>
          <p:cNvSpPr/>
          <p:nvPr/>
        </p:nvSpPr>
        <p:spPr>
          <a:xfrm>
            <a:off x="12856483" y="0"/>
            <a:ext cx="5431517" cy="10287000"/>
          </a:xfrm>
          <a:prstGeom prst="rect">
            <a:avLst/>
          </a:prstGeom>
          <a:solidFill>
            <a:srgbClr val="FF5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 name="Google Shape;281;p30"/>
          <p:cNvGrpSpPr/>
          <p:nvPr/>
        </p:nvGrpSpPr>
        <p:grpSpPr>
          <a:xfrm>
            <a:off x="13180333" y="1794316"/>
            <a:ext cx="5431500" cy="3050885"/>
            <a:chOff x="0" y="76200"/>
            <a:chExt cx="7242000" cy="4067846"/>
          </a:xfrm>
        </p:grpSpPr>
        <p:sp>
          <p:nvSpPr>
            <p:cNvPr id="282" name="Google Shape;282;p30"/>
            <p:cNvSpPr txBox="1"/>
            <p:nvPr/>
          </p:nvSpPr>
          <p:spPr>
            <a:xfrm>
              <a:off x="0" y="76200"/>
              <a:ext cx="7242000" cy="36630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i="0" lang="en-US" sz="8499" u="none" cap="none" strike="noStrike">
                  <a:solidFill>
                    <a:srgbClr val="FFFFFF"/>
                  </a:solidFill>
                  <a:latin typeface="Comfortaa"/>
                  <a:ea typeface="Comfortaa"/>
                  <a:cs typeface="Comfortaa"/>
                  <a:sym typeface="Comfortaa"/>
                </a:rPr>
                <a:t>Financial Review</a:t>
              </a:r>
              <a:endParaRPr>
                <a:latin typeface="Comfortaa"/>
                <a:ea typeface="Comfortaa"/>
                <a:cs typeface="Comfortaa"/>
                <a:sym typeface="Comfortaa"/>
              </a:endParaRPr>
            </a:p>
          </p:txBody>
        </p:sp>
        <p:sp>
          <p:nvSpPr>
            <p:cNvPr id="283" name="Google Shape;283;p30"/>
            <p:cNvSpPr/>
            <p:nvPr/>
          </p:nvSpPr>
          <p:spPr>
            <a:xfrm>
              <a:off x="0" y="3687676"/>
              <a:ext cx="6175209" cy="456370"/>
            </a:xfrm>
            <a:custGeom>
              <a:rect b="b" l="l" r="r" t="t"/>
              <a:pathLst>
                <a:path extrusionOk="0" h="456370" w="6175209">
                  <a:moveTo>
                    <a:pt x="0" y="0"/>
                  </a:moveTo>
                  <a:lnTo>
                    <a:pt x="6175209" y="0"/>
                  </a:lnTo>
                  <a:lnTo>
                    <a:pt x="6175209" y="456369"/>
                  </a:lnTo>
                  <a:lnTo>
                    <a:pt x="0" y="456369"/>
                  </a:lnTo>
                  <a:lnTo>
                    <a:pt x="0" y="0"/>
                  </a:lnTo>
                  <a:close/>
                </a:path>
              </a:pathLst>
            </a:custGeom>
            <a:blipFill rotWithShape="1">
              <a:blip r:embed="rId3">
                <a:alphaModFix/>
              </a:blip>
              <a:stretch>
                <a:fillRect b="-1042591" l="-170" r="-7086" t="-308576"/>
              </a:stretch>
            </a:blipFill>
            <a:ln>
              <a:noFill/>
            </a:ln>
          </p:spPr>
        </p:sp>
      </p:grpSp>
      <p:sp>
        <p:nvSpPr>
          <p:cNvPr id="284" name="Google Shape;284;p30"/>
          <p:cNvSpPr txBox="1"/>
          <p:nvPr/>
        </p:nvSpPr>
        <p:spPr>
          <a:xfrm>
            <a:off x="12109455" y="6615737"/>
            <a:ext cx="5431517" cy="514350"/>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85" name="Google Shape;285;p30"/>
          <p:cNvPicPr preferRelativeResize="0"/>
          <p:nvPr/>
        </p:nvPicPr>
        <p:blipFill>
          <a:blip r:embed="rId4">
            <a:alphaModFix/>
          </a:blip>
          <a:stretch>
            <a:fillRect/>
          </a:stretch>
        </p:blipFill>
        <p:spPr>
          <a:xfrm>
            <a:off x="916750" y="76200"/>
            <a:ext cx="11192690" cy="10134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1"/>
          <p:cNvSpPr/>
          <p:nvPr/>
        </p:nvSpPr>
        <p:spPr>
          <a:xfrm rot="5400000">
            <a:off x="-5335727" y="4742132"/>
            <a:ext cx="10861953" cy="802736"/>
          </a:xfrm>
          <a:custGeom>
            <a:rect b="b" l="l" r="r" t="t"/>
            <a:pathLst>
              <a:path extrusionOk="0" h="802736" w="10861953">
                <a:moveTo>
                  <a:pt x="0" y="0"/>
                </a:moveTo>
                <a:lnTo>
                  <a:pt x="10861954" y="0"/>
                </a:lnTo>
                <a:lnTo>
                  <a:pt x="10861954" y="802736"/>
                </a:lnTo>
                <a:lnTo>
                  <a:pt x="0" y="802736"/>
                </a:lnTo>
                <a:lnTo>
                  <a:pt x="0" y="0"/>
                </a:lnTo>
                <a:close/>
              </a:path>
            </a:pathLst>
          </a:custGeom>
          <a:blipFill rotWithShape="1">
            <a:blip r:embed="rId3">
              <a:alphaModFix/>
            </a:blip>
            <a:stretch>
              <a:fillRect b="-1042591" l="-170" r="-7086" t="-308576"/>
            </a:stretch>
          </a:blipFill>
          <a:ln>
            <a:noFill/>
          </a:ln>
        </p:spPr>
      </p:sp>
      <p:pic>
        <p:nvPicPr>
          <p:cNvPr id="291" name="Google Shape;291;p31"/>
          <p:cNvPicPr preferRelativeResize="0"/>
          <p:nvPr/>
        </p:nvPicPr>
        <p:blipFill rotWithShape="1">
          <a:blip r:embed="rId4">
            <a:alphaModFix/>
          </a:blip>
          <a:srcRect b="63" l="0" r="0" t="63"/>
          <a:stretch/>
        </p:blipFill>
        <p:spPr>
          <a:xfrm>
            <a:off x="11374582" y="685432"/>
            <a:ext cx="4978908" cy="8229600"/>
          </a:xfrm>
          <a:prstGeom prst="rect">
            <a:avLst/>
          </a:prstGeom>
          <a:noFill/>
          <a:ln>
            <a:noFill/>
          </a:ln>
        </p:spPr>
      </p:pic>
      <p:sp>
        <p:nvSpPr>
          <p:cNvPr id="292" name="Google Shape;292;p31"/>
          <p:cNvSpPr txBox="1"/>
          <p:nvPr/>
        </p:nvSpPr>
        <p:spPr>
          <a:xfrm>
            <a:off x="1471544" y="1647387"/>
            <a:ext cx="9555000" cy="41862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8499" u="none" cap="none" strike="noStrike">
                <a:solidFill>
                  <a:srgbClr val="000000"/>
                </a:solidFill>
                <a:latin typeface="Comfortaa"/>
                <a:ea typeface="Comfortaa"/>
                <a:cs typeface="Comfortaa"/>
                <a:sym typeface="Comfortaa"/>
              </a:rPr>
              <a:t>Open Questions &amp; Discussion Time</a:t>
            </a:r>
            <a:endParaRPr b="1">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p:nvPr/>
        </p:nvSpPr>
        <p:spPr>
          <a:xfrm>
            <a:off x="0" y="-118957"/>
            <a:ext cx="7208898" cy="10719921"/>
          </a:xfrm>
          <a:prstGeom prst="rect">
            <a:avLst/>
          </a:prstGeom>
          <a:solidFill>
            <a:srgbClr val="FF5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rot="5400000">
            <a:off x="12761773" y="4359405"/>
            <a:ext cx="10861953" cy="802736"/>
          </a:xfrm>
          <a:custGeom>
            <a:rect b="b" l="l" r="r" t="t"/>
            <a:pathLst>
              <a:path extrusionOk="0" h="802736" w="10861953">
                <a:moveTo>
                  <a:pt x="0" y="0"/>
                </a:moveTo>
                <a:lnTo>
                  <a:pt x="10861954" y="0"/>
                </a:lnTo>
                <a:lnTo>
                  <a:pt x="10861954" y="802737"/>
                </a:lnTo>
                <a:lnTo>
                  <a:pt x="0" y="802737"/>
                </a:lnTo>
                <a:lnTo>
                  <a:pt x="0" y="0"/>
                </a:lnTo>
                <a:close/>
              </a:path>
            </a:pathLst>
          </a:custGeom>
          <a:blipFill rotWithShape="1">
            <a:blip r:embed="rId3">
              <a:alphaModFix/>
            </a:blip>
            <a:stretch>
              <a:fillRect b="-1042591" l="-170" r="-7086" t="-308576"/>
            </a:stretch>
          </a:blipFill>
          <a:ln>
            <a:noFill/>
          </a:ln>
        </p:spPr>
      </p:sp>
      <p:sp>
        <p:nvSpPr>
          <p:cNvPr id="98" name="Google Shape;98;p14"/>
          <p:cNvSpPr txBox="1"/>
          <p:nvPr/>
        </p:nvSpPr>
        <p:spPr>
          <a:xfrm>
            <a:off x="8275723" y="399200"/>
            <a:ext cx="57372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Motion to Open</a:t>
            </a:r>
            <a:endParaRPr>
              <a:latin typeface="Comfortaa"/>
              <a:ea typeface="Comfortaa"/>
              <a:cs typeface="Comfortaa"/>
              <a:sym typeface="Comfortaa"/>
            </a:endParaRPr>
          </a:p>
        </p:txBody>
      </p:sp>
      <p:sp>
        <p:nvSpPr>
          <p:cNvPr id="99" name="Google Shape;99;p14"/>
          <p:cNvSpPr/>
          <p:nvPr/>
        </p:nvSpPr>
        <p:spPr>
          <a:xfrm rot="5400000">
            <a:off x="7554341" y="513758"/>
            <a:ext cx="399195" cy="399534"/>
          </a:xfrm>
          <a:custGeom>
            <a:rect b="b" l="l" r="r" t="t"/>
            <a:pathLst>
              <a:path extrusionOk="0" h="399534" w="399195">
                <a:moveTo>
                  <a:pt x="0" y="0"/>
                </a:moveTo>
                <a:lnTo>
                  <a:pt x="399195" y="0"/>
                </a:lnTo>
                <a:lnTo>
                  <a:pt x="399195" y="399534"/>
                </a:lnTo>
                <a:lnTo>
                  <a:pt x="0" y="399534"/>
                </a:lnTo>
                <a:lnTo>
                  <a:pt x="0" y="0"/>
                </a:lnTo>
                <a:close/>
              </a:path>
            </a:pathLst>
          </a:custGeom>
          <a:blipFill rotWithShape="1">
            <a:blip r:embed="rId4">
              <a:alphaModFix/>
            </a:blip>
            <a:stretch>
              <a:fillRect b="0" l="-49" r="-32" t="0"/>
            </a:stretch>
          </a:blipFill>
          <a:ln>
            <a:noFill/>
          </a:ln>
        </p:spPr>
      </p:sp>
      <p:grpSp>
        <p:nvGrpSpPr>
          <p:cNvPr id="100" name="Google Shape;100;p14"/>
          <p:cNvGrpSpPr/>
          <p:nvPr/>
        </p:nvGrpSpPr>
        <p:grpSpPr>
          <a:xfrm>
            <a:off x="7554171" y="1991910"/>
            <a:ext cx="6458826" cy="471060"/>
            <a:chOff x="0" y="-57150"/>
            <a:chExt cx="8611769" cy="628080"/>
          </a:xfrm>
        </p:grpSpPr>
        <p:sp>
          <p:nvSpPr>
            <p:cNvPr id="101" name="Google Shape;101;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Upcoming Events</a:t>
              </a:r>
              <a:endParaRPr>
                <a:latin typeface="Comfortaa"/>
                <a:ea typeface="Comfortaa"/>
                <a:cs typeface="Comfortaa"/>
                <a:sym typeface="Comfortaa"/>
              </a:endParaRPr>
            </a:p>
          </p:txBody>
        </p:sp>
        <p:sp>
          <p:nvSpPr>
            <p:cNvPr id="102" name="Google Shape;102;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4">
                <a:alphaModFix/>
              </a:blip>
              <a:stretch>
                <a:fillRect b="0" l="-49" r="-32" t="0"/>
              </a:stretch>
            </a:blipFill>
            <a:ln>
              <a:noFill/>
            </a:ln>
          </p:spPr>
        </p:sp>
      </p:grpSp>
      <p:grpSp>
        <p:nvGrpSpPr>
          <p:cNvPr id="103" name="Google Shape;103;p14"/>
          <p:cNvGrpSpPr/>
          <p:nvPr/>
        </p:nvGrpSpPr>
        <p:grpSpPr>
          <a:xfrm>
            <a:off x="1257823" y="2038051"/>
            <a:ext cx="4631407" cy="3593477"/>
            <a:chOff x="0" y="76200"/>
            <a:chExt cx="6175209" cy="4791303"/>
          </a:xfrm>
        </p:grpSpPr>
        <p:sp>
          <p:nvSpPr>
            <p:cNvPr id="104" name="Google Shape;104;p14"/>
            <p:cNvSpPr txBox="1"/>
            <p:nvPr/>
          </p:nvSpPr>
          <p:spPr>
            <a:xfrm>
              <a:off x="0" y="76200"/>
              <a:ext cx="6175200" cy="36630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i="0" lang="en-US" sz="8499" u="none" cap="none" strike="noStrike">
                  <a:solidFill>
                    <a:srgbClr val="FFFFFF"/>
                  </a:solidFill>
                  <a:latin typeface="Comfortaa"/>
                  <a:ea typeface="Comfortaa"/>
                  <a:cs typeface="Comfortaa"/>
                  <a:sym typeface="Comfortaa"/>
                </a:rPr>
                <a:t>Today's Agenda</a:t>
              </a:r>
              <a:endParaRPr>
                <a:latin typeface="Comfortaa"/>
                <a:ea typeface="Comfortaa"/>
                <a:cs typeface="Comfortaa"/>
                <a:sym typeface="Comfortaa"/>
              </a:endParaRPr>
            </a:p>
          </p:txBody>
        </p:sp>
        <p:sp>
          <p:nvSpPr>
            <p:cNvPr id="105" name="Google Shape;105;p14"/>
            <p:cNvSpPr/>
            <p:nvPr/>
          </p:nvSpPr>
          <p:spPr>
            <a:xfrm>
              <a:off x="0" y="4411133"/>
              <a:ext cx="6175209" cy="456370"/>
            </a:xfrm>
            <a:custGeom>
              <a:rect b="b" l="l" r="r" t="t"/>
              <a:pathLst>
                <a:path extrusionOk="0" h="456370" w="6175209">
                  <a:moveTo>
                    <a:pt x="0" y="0"/>
                  </a:moveTo>
                  <a:lnTo>
                    <a:pt x="6175209" y="0"/>
                  </a:lnTo>
                  <a:lnTo>
                    <a:pt x="6175209" y="456370"/>
                  </a:lnTo>
                  <a:lnTo>
                    <a:pt x="0" y="456370"/>
                  </a:lnTo>
                  <a:lnTo>
                    <a:pt x="0" y="0"/>
                  </a:lnTo>
                  <a:close/>
                </a:path>
              </a:pathLst>
            </a:custGeom>
            <a:blipFill rotWithShape="1">
              <a:blip r:embed="rId5">
                <a:alphaModFix/>
              </a:blip>
              <a:stretch>
                <a:fillRect b="-1042591" l="-170" r="-7086" t="-308576"/>
              </a:stretch>
            </a:blipFill>
            <a:ln>
              <a:noFill/>
            </a:ln>
          </p:spPr>
        </p:sp>
      </p:grpSp>
      <p:sp>
        <p:nvSpPr>
          <p:cNvPr id="106" name="Google Shape;106;p14"/>
          <p:cNvSpPr txBox="1"/>
          <p:nvPr/>
        </p:nvSpPr>
        <p:spPr>
          <a:xfrm>
            <a:off x="1033388" y="6136437"/>
            <a:ext cx="4952700" cy="1366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700">
                <a:solidFill>
                  <a:srgbClr val="FFFFFF"/>
                </a:solidFill>
                <a:latin typeface="Comfortaa"/>
                <a:ea typeface="Comfortaa"/>
                <a:cs typeface="Comfortaa"/>
                <a:sym typeface="Comfortaa"/>
              </a:rPr>
              <a:t>Wednesday, January 15, 2025</a:t>
            </a:r>
            <a:endParaRPr>
              <a:latin typeface="Comfortaa"/>
              <a:ea typeface="Comfortaa"/>
              <a:cs typeface="Comfortaa"/>
              <a:sym typeface="Comfortaa"/>
            </a:endParaRPr>
          </a:p>
        </p:txBody>
      </p:sp>
      <p:grpSp>
        <p:nvGrpSpPr>
          <p:cNvPr id="107" name="Google Shape;107;p14"/>
          <p:cNvGrpSpPr/>
          <p:nvPr/>
        </p:nvGrpSpPr>
        <p:grpSpPr>
          <a:xfrm>
            <a:off x="7563696" y="2746235"/>
            <a:ext cx="6458827" cy="471060"/>
            <a:chOff x="0" y="-57150"/>
            <a:chExt cx="8611769" cy="628080"/>
          </a:xfrm>
        </p:grpSpPr>
        <p:sp>
          <p:nvSpPr>
            <p:cNvPr id="108" name="Google Shape;108;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Committee Updates</a:t>
              </a:r>
              <a:endParaRPr>
                <a:latin typeface="Comfortaa"/>
                <a:ea typeface="Comfortaa"/>
                <a:cs typeface="Comfortaa"/>
                <a:sym typeface="Comfortaa"/>
              </a:endParaRPr>
            </a:p>
          </p:txBody>
        </p:sp>
        <p:sp>
          <p:nvSpPr>
            <p:cNvPr id="109" name="Google Shape;109;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4">
                <a:alphaModFix/>
              </a:blip>
              <a:stretch>
                <a:fillRect b="0" l="-49" r="-32" t="0"/>
              </a:stretch>
            </a:blipFill>
            <a:ln>
              <a:noFill/>
            </a:ln>
          </p:spPr>
        </p:sp>
      </p:grpSp>
      <p:grpSp>
        <p:nvGrpSpPr>
          <p:cNvPr id="110" name="Google Shape;110;p14"/>
          <p:cNvGrpSpPr/>
          <p:nvPr/>
        </p:nvGrpSpPr>
        <p:grpSpPr>
          <a:xfrm>
            <a:off x="7554171" y="6579890"/>
            <a:ext cx="6458827" cy="471060"/>
            <a:chOff x="0" y="-57150"/>
            <a:chExt cx="8611769" cy="628080"/>
          </a:xfrm>
        </p:grpSpPr>
        <p:sp>
          <p:nvSpPr>
            <p:cNvPr id="111" name="Google Shape;111;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Financial Review</a:t>
              </a:r>
              <a:endParaRPr>
                <a:latin typeface="Comfortaa"/>
                <a:ea typeface="Comfortaa"/>
                <a:cs typeface="Comfortaa"/>
                <a:sym typeface="Comfortaa"/>
              </a:endParaRPr>
            </a:p>
          </p:txBody>
        </p:sp>
        <p:sp>
          <p:nvSpPr>
            <p:cNvPr id="112" name="Google Shape;112;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4">
                <a:alphaModFix/>
              </a:blip>
              <a:stretch>
                <a:fillRect b="0" l="-49" r="-32" t="0"/>
              </a:stretch>
            </a:blipFill>
            <a:ln>
              <a:noFill/>
            </a:ln>
          </p:spPr>
        </p:sp>
      </p:grpSp>
      <p:grpSp>
        <p:nvGrpSpPr>
          <p:cNvPr id="113" name="Google Shape;113;p14"/>
          <p:cNvGrpSpPr/>
          <p:nvPr/>
        </p:nvGrpSpPr>
        <p:grpSpPr>
          <a:xfrm>
            <a:off x="8779776" y="3317736"/>
            <a:ext cx="6458827" cy="471060"/>
            <a:chOff x="0" y="-57150"/>
            <a:chExt cx="8611769" cy="628080"/>
          </a:xfrm>
        </p:grpSpPr>
        <p:sp>
          <p:nvSpPr>
            <p:cNvPr id="114" name="Google Shape;114;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Staff Appreciation</a:t>
              </a:r>
              <a:endParaRPr>
                <a:latin typeface="Comfortaa"/>
                <a:ea typeface="Comfortaa"/>
                <a:cs typeface="Comfortaa"/>
                <a:sym typeface="Comfortaa"/>
              </a:endParaRPr>
            </a:p>
          </p:txBody>
        </p:sp>
        <p:sp>
          <p:nvSpPr>
            <p:cNvPr id="115" name="Google Shape;115;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6">
                <a:alphaModFix/>
              </a:blip>
              <a:stretch>
                <a:fillRect b="0" l="-49" r="-32" t="0"/>
              </a:stretch>
            </a:blipFill>
            <a:ln>
              <a:noFill/>
            </a:ln>
          </p:spPr>
        </p:sp>
      </p:grpSp>
      <p:grpSp>
        <p:nvGrpSpPr>
          <p:cNvPr id="116" name="Google Shape;116;p14"/>
          <p:cNvGrpSpPr/>
          <p:nvPr/>
        </p:nvGrpSpPr>
        <p:grpSpPr>
          <a:xfrm>
            <a:off x="7554171" y="7189490"/>
            <a:ext cx="6640721" cy="471060"/>
            <a:chOff x="0" y="-57150"/>
            <a:chExt cx="8854295" cy="628080"/>
          </a:xfrm>
        </p:grpSpPr>
        <p:sp>
          <p:nvSpPr>
            <p:cNvPr id="117" name="Google Shape;117;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4">
                <a:alphaModFix/>
              </a:blip>
              <a:stretch>
                <a:fillRect b="0" l="-49" r="-32" t="0"/>
              </a:stretch>
            </a:blipFill>
            <a:ln>
              <a:noFill/>
            </a:ln>
          </p:spPr>
        </p:sp>
        <p:sp>
          <p:nvSpPr>
            <p:cNvPr id="118" name="Google Shape;118;p14"/>
            <p:cNvSpPr txBox="1"/>
            <p:nvPr/>
          </p:nvSpPr>
          <p:spPr>
            <a:xfrm>
              <a:off x="951095" y="-57150"/>
              <a:ext cx="79032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Open Questions &amp; Discussion</a:t>
              </a:r>
              <a:endParaRPr>
                <a:latin typeface="Comfortaa"/>
                <a:ea typeface="Comfortaa"/>
                <a:cs typeface="Comfortaa"/>
                <a:sym typeface="Comfortaa"/>
              </a:endParaRPr>
            </a:p>
          </p:txBody>
        </p:sp>
      </p:grpSp>
      <p:grpSp>
        <p:nvGrpSpPr>
          <p:cNvPr id="119" name="Google Shape;119;p14"/>
          <p:cNvGrpSpPr/>
          <p:nvPr/>
        </p:nvGrpSpPr>
        <p:grpSpPr>
          <a:xfrm>
            <a:off x="7554171" y="7818032"/>
            <a:ext cx="6458827" cy="480585"/>
            <a:chOff x="0" y="-57150"/>
            <a:chExt cx="8611769" cy="640780"/>
          </a:xfrm>
        </p:grpSpPr>
        <p:sp>
          <p:nvSpPr>
            <p:cNvPr id="120" name="Google Shape;120;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Motion to Close</a:t>
              </a:r>
              <a:endParaRPr>
                <a:latin typeface="Comfortaa"/>
                <a:ea typeface="Comfortaa"/>
                <a:cs typeface="Comfortaa"/>
                <a:sym typeface="Comfortaa"/>
              </a:endParaRPr>
            </a:p>
          </p:txBody>
        </p:sp>
        <p:sp>
          <p:nvSpPr>
            <p:cNvPr id="121" name="Google Shape;121;p14"/>
            <p:cNvSpPr/>
            <p:nvPr/>
          </p:nvSpPr>
          <p:spPr>
            <a:xfrm rot="5400000">
              <a:off x="226" y="511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4">
                <a:alphaModFix/>
              </a:blip>
              <a:stretch>
                <a:fillRect b="0" l="-49" r="-32" t="0"/>
              </a:stretch>
            </a:blipFill>
            <a:ln>
              <a:noFill/>
            </a:ln>
          </p:spPr>
        </p:sp>
      </p:grpSp>
      <p:grpSp>
        <p:nvGrpSpPr>
          <p:cNvPr id="122" name="Google Shape;122;p14"/>
          <p:cNvGrpSpPr/>
          <p:nvPr/>
        </p:nvGrpSpPr>
        <p:grpSpPr>
          <a:xfrm>
            <a:off x="8779776" y="5498907"/>
            <a:ext cx="6458827" cy="471060"/>
            <a:chOff x="0" y="-57150"/>
            <a:chExt cx="8611769" cy="628080"/>
          </a:xfrm>
        </p:grpSpPr>
        <p:sp>
          <p:nvSpPr>
            <p:cNvPr id="123" name="Google Shape;123;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WATCH D.O.G.S. </a:t>
              </a:r>
              <a:endParaRPr>
                <a:latin typeface="Comfortaa"/>
                <a:ea typeface="Comfortaa"/>
                <a:cs typeface="Comfortaa"/>
                <a:sym typeface="Comfortaa"/>
              </a:endParaRPr>
            </a:p>
          </p:txBody>
        </p:sp>
        <p:sp>
          <p:nvSpPr>
            <p:cNvPr id="124" name="Google Shape;124;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6">
                <a:alphaModFix/>
              </a:blip>
              <a:stretch>
                <a:fillRect b="0" l="-49" r="-32" t="0"/>
              </a:stretch>
            </a:blipFill>
            <a:ln>
              <a:noFill/>
            </a:ln>
          </p:spPr>
        </p:sp>
      </p:grpSp>
      <p:sp>
        <p:nvSpPr>
          <p:cNvPr id="125" name="Google Shape;125;p14"/>
          <p:cNvSpPr txBox="1"/>
          <p:nvPr/>
        </p:nvSpPr>
        <p:spPr>
          <a:xfrm>
            <a:off x="8275723" y="5932244"/>
            <a:ext cx="103185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Fundraising Goals</a:t>
            </a:r>
            <a:endParaRPr>
              <a:latin typeface="Comfortaa"/>
              <a:ea typeface="Comfortaa"/>
              <a:cs typeface="Comfortaa"/>
              <a:sym typeface="Comfortaa"/>
            </a:endParaRPr>
          </a:p>
        </p:txBody>
      </p:sp>
      <p:sp>
        <p:nvSpPr>
          <p:cNvPr id="126" name="Google Shape;126;p14"/>
          <p:cNvSpPr/>
          <p:nvPr/>
        </p:nvSpPr>
        <p:spPr>
          <a:xfrm rot="5400000">
            <a:off x="7554341" y="6046748"/>
            <a:ext cx="399195" cy="399534"/>
          </a:xfrm>
          <a:custGeom>
            <a:rect b="b" l="l" r="r" t="t"/>
            <a:pathLst>
              <a:path extrusionOk="0" h="399534" w="399195">
                <a:moveTo>
                  <a:pt x="0" y="0"/>
                </a:moveTo>
                <a:lnTo>
                  <a:pt x="399195" y="0"/>
                </a:lnTo>
                <a:lnTo>
                  <a:pt x="399195" y="399534"/>
                </a:lnTo>
                <a:lnTo>
                  <a:pt x="0" y="399534"/>
                </a:lnTo>
                <a:lnTo>
                  <a:pt x="0" y="0"/>
                </a:lnTo>
                <a:close/>
              </a:path>
            </a:pathLst>
          </a:custGeom>
          <a:blipFill rotWithShape="1">
            <a:blip r:embed="rId4">
              <a:alphaModFix/>
            </a:blip>
            <a:stretch>
              <a:fillRect b="0" l="-49" r="-32" t="0"/>
            </a:stretch>
          </a:blipFill>
          <a:ln>
            <a:noFill/>
          </a:ln>
        </p:spPr>
      </p:sp>
      <p:sp>
        <p:nvSpPr>
          <p:cNvPr id="127" name="Google Shape;127;p14"/>
          <p:cNvSpPr/>
          <p:nvPr/>
        </p:nvSpPr>
        <p:spPr>
          <a:xfrm rot="5400000">
            <a:off x="8779946" y="3941956"/>
            <a:ext cx="399195" cy="399534"/>
          </a:xfrm>
          <a:custGeom>
            <a:rect b="b" l="l" r="r" t="t"/>
            <a:pathLst>
              <a:path extrusionOk="0" h="399534" w="399195">
                <a:moveTo>
                  <a:pt x="0" y="0"/>
                </a:moveTo>
                <a:lnTo>
                  <a:pt x="399195" y="0"/>
                </a:lnTo>
                <a:lnTo>
                  <a:pt x="399195" y="399534"/>
                </a:lnTo>
                <a:lnTo>
                  <a:pt x="0" y="399534"/>
                </a:lnTo>
                <a:lnTo>
                  <a:pt x="0" y="0"/>
                </a:lnTo>
                <a:close/>
              </a:path>
            </a:pathLst>
          </a:custGeom>
          <a:blipFill rotWithShape="1">
            <a:blip r:embed="rId7">
              <a:alphaModFix/>
            </a:blip>
            <a:stretch>
              <a:fillRect b="0" l="-49" r="-32" t="0"/>
            </a:stretch>
          </a:blipFill>
          <a:ln>
            <a:noFill/>
          </a:ln>
        </p:spPr>
      </p:sp>
      <p:sp>
        <p:nvSpPr>
          <p:cNvPr id="128" name="Google Shape;128;p14"/>
          <p:cNvSpPr txBox="1"/>
          <p:nvPr/>
        </p:nvSpPr>
        <p:spPr>
          <a:xfrm>
            <a:off x="9371793" y="3865369"/>
            <a:ext cx="7887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 Yearbooks</a:t>
            </a:r>
            <a:endParaRPr>
              <a:latin typeface="Comfortaa"/>
              <a:ea typeface="Comfortaa"/>
              <a:cs typeface="Comfortaa"/>
              <a:sym typeface="Comfortaa"/>
            </a:endParaRPr>
          </a:p>
        </p:txBody>
      </p:sp>
      <p:sp>
        <p:nvSpPr>
          <p:cNvPr id="129" name="Google Shape;129;p14"/>
          <p:cNvSpPr txBox="1"/>
          <p:nvPr/>
        </p:nvSpPr>
        <p:spPr>
          <a:xfrm>
            <a:off x="8275723" y="1085000"/>
            <a:ext cx="57372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Comfortaa"/>
                <a:ea typeface="Comfortaa"/>
                <a:cs typeface="Comfortaa"/>
                <a:sym typeface="Comfortaa"/>
              </a:rPr>
              <a:t>November Meeting Minutes</a:t>
            </a:r>
            <a:endParaRPr>
              <a:latin typeface="Comfortaa"/>
              <a:ea typeface="Comfortaa"/>
              <a:cs typeface="Comfortaa"/>
              <a:sym typeface="Comfortaa"/>
            </a:endParaRPr>
          </a:p>
        </p:txBody>
      </p:sp>
      <p:sp>
        <p:nvSpPr>
          <p:cNvPr id="130" name="Google Shape;130;p14"/>
          <p:cNvSpPr/>
          <p:nvPr/>
        </p:nvSpPr>
        <p:spPr>
          <a:xfrm rot="5400000">
            <a:off x="7554341" y="1199558"/>
            <a:ext cx="399195" cy="399534"/>
          </a:xfrm>
          <a:custGeom>
            <a:rect b="b" l="l" r="r" t="t"/>
            <a:pathLst>
              <a:path extrusionOk="0" h="399534" w="399195">
                <a:moveTo>
                  <a:pt x="0" y="0"/>
                </a:moveTo>
                <a:lnTo>
                  <a:pt x="399195" y="0"/>
                </a:lnTo>
                <a:lnTo>
                  <a:pt x="399195" y="399534"/>
                </a:lnTo>
                <a:lnTo>
                  <a:pt x="0" y="399534"/>
                </a:lnTo>
                <a:lnTo>
                  <a:pt x="0" y="0"/>
                </a:lnTo>
                <a:close/>
              </a:path>
            </a:pathLst>
          </a:custGeom>
          <a:blipFill rotWithShape="1">
            <a:blip r:embed="rId4">
              <a:alphaModFix/>
            </a:blip>
            <a:stretch>
              <a:fillRect b="0" l="-49" r="-29" t="0"/>
            </a:stretch>
          </a:blipFill>
          <a:ln>
            <a:noFill/>
          </a:ln>
        </p:spPr>
      </p:sp>
      <p:grpSp>
        <p:nvGrpSpPr>
          <p:cNvPr id="131" name="Google Shape;131;p14"/>
          <p:cNvGrpSpPr/>
          <p:nvPr/>
        </p:nvGrpSpPr>
        <p:grpSpPr>
          <a:xfrm>
            <a:off x="8779776" y="4432107"/>
            <a:ext cx="6458827" cy="471060"/>
            <a:chOff x="-203200" y="-57150"/>
            <a:chExt cx="8611769" cy="628080"/>
          </a:xfrm>
        </p:grpSpPr>
        <p:sp>
          <p:nvSpPr>
            <p:cNvPr id="132" name="Google Shape;132;p14"/>
            <p:cNvSpPr txBox="1"/>
            <p:nvPr/>
          </p:nvSpPr>
          <p:spPr>
            <a:xfrm>
              <a:off x="7588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Comfortaa"/>
                  <a:ea typeface="Comfortaa"/>
                  <a:cs typeface="Comfortaa"/>
                  <a:sym typeface="Comfortaa"/>
                </a:rPr>
                <a:t>Winter Dance</a:t>
              </a:r>
              <a:endParaRPr>
                <a:latin typeface="Comfortaa"/>
                <a:ea typeface="Comfortaa"/>
                <a:cs typeface="Comfortaa"/>
                <a:sym typeface="Comfortaa"/>
              </a:endParaRPr>
            </a:p>
          </p:txBody>
        </p:sp>
        <p:sp>
          <p:nvSpPr>
            <p:cNvPr id="133" name="Google Shape;133;p14"/>
            <p:cNvSpPr/>
            <p:nvPr/>
          </p:nvSpPr>
          <p:spPr>
            <a:xfrm rot="5400000">
              <a:off x="-202974"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6">
                <a:alphaModFix/>
              </a:blip>
              <a:stretch>
                <a:fillRect b="0" l="-49" r="-29" t="0"/>
              </a:stretch>
            </a:blipFill>
            <a:ln>
              <a:noFill/>
            </a:ln>
          </p:spPr>
        </p:sp>
      </p:grpSp>
      <p:grpSp>
        <p:nvGrpSpPr>
          <p:cNvPr id="134" name="Google Shape;134;p14"/>
          <p:cNvGrpSpPr/>
          <p:nvPr/>
        </p:nvGrpSpPr>
        <p:grpSpPr>
          <a:xfrm>
            <a:off x="8779776" y="4965507"/>
            <a:ext cx="6458827" cy="471060"/>
            <a:chOff x="-203200" y="-57150"/>
            <a:chExt cx="8611769" cy="628080"/>
          </a:xfrm>
        </p:grpSpPr>
        <p:sp>
          <p:nvSpPr>
            <p:cNvPr id="135" name="Google Shape;135;p14"/>
            <p:cNvSpPr txBox="1"/>
            <p:nvPr/>
          </p:nvSpPr>
          <p:spPr>
            <a:xfrm>
              <a:off x="7588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Comfortaa"/>
                  <a:ea typeface="Comfortaa"/>
                  <a:cs typeface="Comfortaa"/>
                  <a:sym typeface="Comfortaa"/>
                </a:rPr>
                <a:t>Family Heritage Festival</a:t>
              </a:r>
              <a:endParaRPr>
                <a:latin typeface="Comfortaa"/>
                <a:ea typeface="Comfortaa"/>
                <a:cs typeface="Comfortaa"/>
                <a:sym typeface="Comfortaa"/>
              </a:endParaRPr>
            </a:p>
          </p:txBody>
        </p:sp>
        <p:sp>
          <p:nvSpPr>
            <p:cNvPr id="136" name="Google Shape;136;p14"/>
            <p:cNvSpPr/>
            <p:nvPr/>
          </p:nvSpPr>
          <p:spPr>
            <a:xfrm rot="5400000">
              <a:off x="-202974"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6">
                <a:alphaModFix/>
              </a:blip>
              <a:stretch>
                <a:fillRect b="0" l="-49" r="-29" t="0"/>
              </a:stretch>
            </a:blipFill>
            <a:ln>
              <a:noFill/>
            </a:ln>
          </p:spPr>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5757"/>
        </a:solidFill>
      </p:bgPr>
    </p:bg>
    <p:spTree>
      <p:nvGrpSpPr>
        <p:cNvPr id="296" name="Shape 296"/>
        <p:cNvGrpSpPr/>
        <p:nvPr/>
      </p:nvGrpSpPr>
      <p:grpSpPr>
        <a:xfrm>
          <a:off x="0" y="0"/>
          <a:ext cx="0" cy="0"/>
          <a:chOff x="0" y="0"/>
          <a:chExt cx="0" cy="0"/>
        </a:xfrm>
      </p:grpSpPr>
      <p:grpSp>
        <p:nvGrpSpPr>
          <p:cNvPr id="297" name="Google Shape;297;p32"/>
          <p:cNvGrpSpPr/>
          <p:nvPr/>
        </p:nvGrpSpPr>
        <p:grpSpPr>
          <a:xfrm>
            <a:off x="1326070" y="1911210"/>
            <a:ext cx="8994600" cy="4081996"/>
            <a:chOff x="0" y="133350"/>
            <a:chExt cx="11992800" cy="5442662"/>
          </a:xfrm>
        </p:grpSpPr>
        <p:sp>
          <p:nvSpPr>
            <p:cNvPr id="298" name="Google Shape;298;p32"/>
            <p:cNvSpPr txBox="1"/>
            <p:nvPr/>
          </p:nvSpPr>
          <p:spPr>
            <a:xfrm>
              <a:off x="0" y="133350"/>
              <a:ext cx="11992800" cy="51225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i="0" lang="en-US" sz="12000" u="none" cap="none" strike="noStrike">
                  <a:solidFill>
                    <a:srgbClr val="FFFFFF"/>
                  </a:solidFill>
                  <a:latin typeface="Comfortaa"/>
                  <a:ea typeface="Comfortaa"/>
                  <a:cs typeface="Comfortaa"/>
                  <a:sym typeface="Comfortaa"/>
                </a:rPr>
                <a:t>Motion to Close</a:t>
              </a:r>
              <a:endParaRPr>
                <a:latin typeface="Comfortaa"/>
                <a:ea typeface="Comfortaa"/>
                <a:cs typeface="Comfortaa"/>
                <a:sym typeface="Comfortaa"/>
              </a:endParaRPr>
            </a:p>
          </p:txBody>
        </p:sp>
        <p:sp>
          <p:nvSpPr>
            <p:cNvPr id="299" name="Google Shape;299;p32"/>
            <p:cNvSpPr/>
            <p:nvPr/>
          </p:nvSpPr>
          <p:spPr>
            <a:xfrm>
              <a:off x="0" y="4976140"/>
              <a:ext cx="8116959" cy="599872"/>
            </a:xfrm>
            <a:custGeom>
              <a:rect b="b" l="l" r="r" t="t"/>
              <a:pathLst>
                <a:path extrusionOk="0" h="599872" w="8116959">
                  <a:moveTo>
                    <a:pt x="0" y="0"/>
                  </a:moveTo>
                  <a:lnTo>
                    <a:pt x="8116959" y="0"/>
                  </a:lnTo>
                  <a:lnTo>
                    <a:pt x="8116959" y="599871"/>
                  </a:lnTo>
                  <a:lnTo>
                    <a:pt x="0" y="599871"/>
                  </a:lnTo>
                  <a:lnTo>
                    <a:pt x="0" y="0"/>
                  </a:lnTo>
                  <a:close/>
                </a:path>
              </a:pathLst>
            </a:custGeom>
            <a:blipFill rotWithShape="1">
              <a:blip r:embed="rId3">
                <a:alphaModFix/>
              </a:blip>
              <a:stretch>
                <a:fillRect b="-1042591" l="-170" r="-7086" t="-308576"/>
              </a:stretch>
            </a:blipFill>
            <a:ln>
              <a:noFill/>
            </a:ln>
          </p:spPr>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pSp>
        <p:nvGrpSpPr>
          <p:cNvPr id="304" name="Google Shape;304;p33"/>
          <p:cNvGrpSpPr/>
          <p:nvPr/>
        </p:nvGrpSpPr>
        <p:grpSpPr>
          <a:xfrm>
            <a:off x="6321381" y="1444879"/>
            <a:ext cx="7664896" cy="1803065"/>
            <a:chOff x="0" y="76200"/>
            <a:chExt cx="10219861" cy="2404087"/>
          </a:xfrm>
        </p:grpSpPr>
        <p:sp>
          <p:nvSpPr>
            <p:cNvPr id="305" name="Google Shape;305;p33"/>
            <p:cNvSpPr txBox="1"/>
            <p:nvPr/>
          </p:nvSpPr>
          <p:spPr>
            <a:xfrm>
              <a:off x="0" y="76200"/>
              <a:ext cx="10219800" cy="17442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i="0" lang="en-US" sz="8499" u="none" cap="none" strike="noStrike">
                  <a:solidFill>
                    <a:srgbClr val="000000"/>
                  </a:solidFill>
                  <a:latin typeface="Comfortaa"/>
                  <a:ea typeface="Comfortaa"/>
                  <a:cs typeface="Comfortaa"/>
                  <a:sym typeface="Comfortaa"/>
                </a:rPr>
                <a:t>Contact Us</a:t>
              </a:r>
              <a:endParaRPr>
                <a:latin typeface="Comfortaa"/>
                <a:ea typeface="Comfortaa"/>
                <a:cs typeface="Comfortaa"/>
                <a:sym typeface="Comfortaa"/>
              </a:endParaRPr>
            </a:p>
          </p:txBody>
        </p:sp>
        <p:sp>
          <p:nvSpPr>
            <p:cNvPr id="306" name="Google Shape;306;p33"/>
            <p:cNvSpPr txBox="1"/>
            <p:nvPr/>
          </p:nvSpPr>
          <p:spPr>
            <a:xfrm>
              <a:off x="0" y="1813537"/>
              <a:ext cx="10219861" cy="666750"/>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33"/>
          <p:cNvGrpSpPr/>
          <p:nvPr/>
        </p:nvGrpSpPr>
        <p:grpSpPr>
          <a:xfrm>
            <a:off x="5838596" y="3532553"/>
            <a:ext cx="7664825" cy="1378902"/>
            <a:chOff x="0" y="-38100"/>
            <a:chExt cx="10219766" cy="1838535"/>
          </a:xfrm>
        </p:grpSpPr>
        <p:sp>
          <p:nvSpPr>
            <p:cNvPr id="308" name="Google Shape;308;p33"/>
            <p:cNvSpPr txBox="1"/>
            <p:nvPr/>
          </p:nvSpPr>
          <p:spPr>
            <a:xfrm>
              <a:off x="1549166" y="1126935"/>
              <a:ext cx="8670600" cy="673500"/>
            </a:xfrm>
            <a:prstGeom prst="rect">
              <a:avLst/>
            </a:prstGeom>
            <a:noFill/>
            <a:ln>
              <a:noFill/>
            </a:ln>
          </p:spPr>
          <p:txBody>
            <a:bodyPr anchorCtr="0" anchor="t" bIns="0" lIns="0" spcFirstLastPara="1" rIns="0" wrap="square" tIns="0">
              <a:spAutoFit/>
            </a:bodyPr>
            <a:lstStyle/>
            <a:p>
              <a:pPr indent="0" lvl="0" marL="0" marR="0" rtl="0" algn="l">
                <a:lnSpc>
                  <a:spcPct val="139987"/>
                </a:lnSpc>
                <a:spcBef>
                  <a:spcPts val="0"/>
                </a:spcBef>
                <a:spcAft>
                  <a:spcPts val="0"/>
                </a:spcAft>
                <a:buNone/>
              </a:pPr>
              <a:r>
                <a:rPr i="0" lang="en-US" sz="3281" u="none" cap="none" strike="noStrike">
                  <a:solidFill>
                    <a:srgbClr val="000000"/>
                  </a:solidFill>
                  <a:latin typeface="Comfortaa"/>
                  <a:ea typeface="Comfortaa"/>
                  <a:cs typeface="Comfortaa"/>
                  <a:sym typeface="Comfortaa"/>
                </a:rPr>
                <a:t>pineybranchpto@gmail.com</a:t>
              </a:r>
              <a:endParaRPr>
                <a:latin typeface="Comfortaa"/>
                <a:ea typeface="Comfortaa"/>
                <a:cs typeface="Comfortaa"/>
                <a:sym typeface="Comfortaa"/>
              </a:endParaRPr>
            </a:p>
          </p:txBody>
        </p:sp>
        <p:sp>
          <p:nvSpPr>
            <p:cNvPr id="309" name="Google Shape;309;p33"/>
            <p:cNvSpPr txBox="1"/>
            <p:nvPr/>
          </p:nvSpPr>
          <p:spPr>
            <a:xfrm>
              <a:off x="1549166" y="-38100"/>
              <a:ext cx="8670600" cy="918300"/>
            </a:xfrm>
            <a:prstGeom prst="rect">
              <a:avLst/>
            </a:prstGeom>
            <a:noFill/>
            <a:ln>
              <a:noFill/>
            </a:ln>
          </p:spPr>
          <p:txBody>
            <a:bodyPr anchorCtr="0" anchor="t" bIns="0" lIns="0" spcFirstLastPara="1" rIns="0" wrap="square" tIns="0">
              <a:spAutoFit/>
            </a:bodyPr>
            <a:lstStyle/>
            <a:p>
              <a:pPr indent="0" lvl="0" marL="0" marR="0" rtl="0" algn="l">
                <a:lnSpc>
                  <a:spcPct val="129995"/>
                </a:lnSpc>
                <a:spcBef>
                  <a:spcPts val="0"/>
                </a:spcBef>
                <a:spcAft>
                  <a:spcPts val="0"/>
                </a:spcAft>
                <a:buNone/>
              </a:pPr>
              <a:r>
                <a:rPr i="0" lang="en-US" sz="4474" u="none" cap="none" strike="noStrike">
                  <a:solidFill>
                    <a:srgbClr val="000000"/>
                  </a:solidFill>
                  <a:latin typeface="Comfortaa"/>
                  <a:ea typeface="Comfortaa"/>
                  <a:cs typeface="Comfortaa"/>
                  <a:sym typeface="Comfortaa"/>
                </a:rPr>
                <a:t>EMAIL ADDRESS</a:t>
              </a:r>
              <a:endParaRPr>
                <a:latin typeface="Comfortaa"/>
                <a:ea typeface="Comfortaa"/>
                <a:cs typeface="Comfortaa"/>
                <a:sym typeface="Comfortaa"/>
              </a:endParaRPr>
            </a:p>
          </p:txBody>
        </p:sp>
        <p:sp>
          <p:nvSpPr>
            <p:cNvPr id="310" name="Google Shape;310;p33"/>
            <p:cNvSpPr/>
            <p:nvPr/>
          </p:nvSpPr>
          <p:spPr>
            <a:xfrm rot="5400000">
              <a:off x="337" y="220558"/>
              <a:ext cx="793819" cy="794493"/>
            </a:xfrm>
            <a:custGeom>
              <a:rect b="b" l="l" r="r" t="t"/>
              <a:pathLst>
                <a:path extrusionOk="0" h="794493" w="793819">
                  <a:moveTo>
                    <a:pt x="0" y="0"/>
                  </a:moveTo>
                  <a:lnTo>
                    <a:pt x="793819" y="0"/>
                  </a:lnTo>
                  <a:lnTo>
                    <a:pt x="793819" y="794493"/>
                  </a:lnTo>
                  <a:lnTo>
                    <a:pt x="0" y="794493"/>
                  </a:lnTo>
                  <a:lnTo>
                    <a:pt x="0" y="0"/>
                  </a:lnTo>
                  <a:close/>
                </a:path>
              </a:pathLst>
            </a:custGeom>
            <a:blipFill rotWithShape="1">
              <a:blip r:embed="rId3">
                <a:alphaModFix/>
              </a:blip>
              <a:stretch>
                <a:fillRect b="0" l="-49" r="-32" t="0"/>
              </a:stretch>
            </a:blipFill>
            <a:ln>
              <a:noFill/>
            </a:ln>
          </p:spPr>
        </p:sp>
      </p:grpSp>
      <p:grpSp>
        <p:nvGrpSpPr>
          <p:cNvPr id="311" name="Google Shape;311;p33"/>
          <p:cNvGrpSpPr/>
          <p:nvPr/>
        </p:nvGrpSpPr>
        <p:grpSpPr>
          <a:xfrm>
            <a:off x="-537966" y="0"/>
            <a:ext cx="5163150" cy="10287000"/>
            <a:chOff x="0" y="0"/>
            <a:chExt cx="6884199" cy="13716000"/>
          </a:xfrm>
        </p:grpSpPr>
        <p:sp>
          <p:nvSpPr>
            <p:cNvPr id="312" name="Google Shape;312;p33"/>
            <p:cNvSpPr/>
            <p:nvPr/>
          </p:nvSpPr>
          <p:spPr>
            <a:xfrm>
              <a:off x="0" y="0"/>
              <a:ext cx="6884199" cy="6858000"/>
            </a:xfrm>
            <a:custGeom>
              <a:rect b="b" l="l" r="r" t="t"/>
              <a:pathLst>
                <a:path extrusionOk="0" h="6858000" w="6884199">
                  <a:moveTo>
                    <a:pt x="0" y="0"/>
                  </a:moveTo>
                  <a:lnTo>
                    <a:pt x="6884199" y="0"/>
                  </a:lnTo>
                  <a:lnTo>
                    <a:pt x="6884199" y="6858000"/>
                  </a:lnTo>
                  <a:lnTo>
                    <a:pt x="0" y="6858000"/>
                  </a:lnTo>
                  <a:lnTo>
                    <a:pt x="0" y="0"/>
                  </a:lnTo>
                  <a:close/>
                </a:path>
              </a:pathLst>
            </a:custGeom>
            <a:blipFill rotWithShape="1">
              <a:blip r:embed="rId4">
                <a:alphaModFix/>
              </a:blip>
              <a:stretch>
                <a:fillRect b="0" l="0" r="-32" t="-414"/>
              </a:stretch>
            </a:blipFill>
            <a:ln>
              <a:noFill/>
            </a:ln>
          </p:spPr>
        </p:sp>
        <p:sp>
          <p:nvSpPr>
            <p:cNvPr id="313" name="Google Shape;313;p33"/>
            <p:cNvSpPr/>
            <p:nvPr/>
          </p:nvSpPr>
          <p:spPr>
            <a:xfrm>
              <a:off x="0" y="6858000"/>
              <a:ext cx="6884199" cy="6858000"/>
            </a:xfrm>
            <a:custGeom>
              <a:rect b="b" l="l" r="r" t="t"/>
              <a:pathLst>
                <a:path extrusionOk="0" h="6858000" w="6884199">
                  <a:moveTo>
                    <a:pt x="0" y="0"/>
                  </a:moveTo>
                  <a:lnTo>
                    <a:pt x="6884199" y="0"/>
                  </a:lnTo>
                  <a:lnTo>
                    <a:pt x="6884199" y="6858000"/>
                  </a:lnTo>
                  <a:lnTo>
                    <a:pt x="0" y="6858000"/>
                  </a:lnTo>
                  <a:lnTo>
                    <a:pt x="0" y="0"/>
                  </a:lnTo>
                  <a:close/>
                </a:path>
              </a:pathLst>
            </a:custGeom>
            <a:blipFill rotWithShape="1">
              <a:blip r:embed="rId4">
                <a:alphaModFix/>
              </a:blip>
              <a:stretch>
                <a:fillRect b="0" l="0" r="-32" t="-414"/>
              </a:stretch>
            </a:blipFill>
            <a:ln>
              <a:noFill/>
            </a:ln>
          </p:spPr>
        </p:sp>
      </p:grpSp>
      <p:grpSp>
        <p:nvGrpSpPr>
          <p:cNvPr id="314" name="Google Shape;314;p33"/>
          <p:cNvGrpSpPr/>
          <p:nvPr/>
        </p:nvGrpSpPr>
        <p:grpSpPr>
          <a:xfrm>
            <a:off x="5838596" y="5578954"/>
            <a:ext cx="7664825" cy="1378901"/>
            <a:chOff x="0" y="-38100"/>
            <a:chExt cx="10219766" cy="1838535"/>
          </a:xfrm>
        </p:grpSpPr>
        <p:sp>
          <p:nvSpPr>
            <p:cNvPr id="315" name="Google Shape;315;p33"/>
            <p:cNvSpPr txBox="1"/>
            <p:nvPr/>
          </p:nvSpPr>
          <p:spPr>
            <a:xfrm>
              <a:off x="1549166" y="1126935"/>
              <a:ext cx="8670600" cy="673500"/>
            </a:xfrm>
            <a:prstGeom prst="rect">
              <a:avLst/>
            </a:prstGeom>
            <a:noFill/>
            <a:ln>
              <a:noFill/>
            </a:ln>
          </p:spPr>
          <p:txBody>
            <a:bodyPr anchorCtr="0" anchor="t" bIns="0" lIns="0" spcFirstLastPara="1" rIns="0" wrap="square" tIns="0">
              <a:spAutoFit/>
            </a:bodyPr>
            <a:lstStyle/>
            <a:p>
              <a:pPr indent="0" lvl="0" marL="0" marR="0" rtl="0" algn="l">
                <a:lnSpc>
                  <a:spcPct val="139987"/>
                </a:lnSpc>
                <a:spcBef>
                  <a:spcPts val="0"/>
                </a:spcBef>
                <a:spcAft>
                  <a:spcPts val="0"/>
                </a:spcAft>
                <a:buNone/>
              </a:pPr>
              <a:r>
                <a:rPr i="0" lang="en-US" sz="3281" u="none" cap="none" strike="noStrike">
                  <a:solidFill>
                    <a:srgbClr val="000000"/>
                  </a:solidFill>
                  <a:latin typeface="Comfortaa"/>
                  <a:ea typeface="Comfortaa"/>
                  <a:cs typeface="Comfortaa"/>
                  <a:sym typeface="Comfortaa"/>
                </a:rPr>
                <a:t>https://pineybranchpto.com</a:t>
              </a:r>
              <a:endParaRPr>
                <a:latin typeface="Comfortaa"/>
                <a:ea typeface="Comfortaa"/>
                <a:cs typeface="Comfortaa"/>
                <a:sym typeface="Comfortaa"/>
              </a:endParaRPr>
            </a:p>
          </p:txBody>
        </p:sp>
        <p:sp>
          <p:nvSpPr>
            <p:cNvPr id="316" name="Google Shape;316;p33"/>
            <p:cNvSpPr txBox="1"/>
            <p:nvPr/>
          </p:nvSpPr>
          <p:spPr>
            <a:xfrm>
              <a:off x="1549166" y="-38100"/>
              <a:ext cx="8670600" cy="918300"/>
            </a:xfrm>
            <a:prstGeom prst="rect">
              <a:avLst/>
            </a:prstGeom>
            <a:noFill/>
            <a:ln>
              <a:noFill/>
            </a:ln>
          </p:spPr>
          <p:txBody>
            <a:bodyPr anchorCtr="0" anchor="t" bIns="0" lIns="0" spcFirstLastPara="1" rIns="0" wrap="square" tIns="0">
              <a:spAutoFit/>
            </a:bodyPr>
            <a:lstStyle/>
            <a:p>
              <a:pPr indent="0" lvl="0" marL="0" marR="0" rtl="0" algn="l">
                <a:lnSpc>
                  <a:spcPct val="129995"/>
                </a:lnSpc>
                <a:spcBef>
                  <a:spcPts val="0"/>
                </a:spcBef>
                <a:spcAft>
                  <a:spcPts val="0"/>
                </a:spcAft>
                <a:buNone/>
              </a:pPr>
              <a:r>
                <a:rPr i="0" lang="en-US" sz="4474" u="none" cap="none" strike="noStrike">
                  <a:solidFill>
                    <a:srgbClr val="000000"/>
                  </a:solidFill>
                  <a:latin typeface="Comfortaa"/>
                  <a:ea typeface="Comfortaa"/>
                  <a:cs typeface="Comfortaa"/>
                  <a:sym typeface="Comfortaa"/>
                </a:rPr>
                <a:t>WEBSITE</a:t>
              </a:r>
              <a:endParaRPr>
                <a:latin typeface="Comfortaa"/>
                <a:ea typeface="Comfortaa"/>
                <a:cs typeface="Comfortaa"/>
                <a:sym typeface="Comfortaa"/>
              </a:endParaRPr>
            </a:p>
          </p:txBody>
        </p:sp>
        <p:sp>
          <p:nvSpPr>
            <p:cNvPr id="317" name="Google Shape;317;p33"/>
            <p:cNvSpPr/>
            <p:nvPr/>
          </p:nvSpPr>
          <p:spPr>
            <a:xfrm rot="5400000">
              <a:off x="337" y="220558"/>
              <a:ext cx="793819" cy="794493"/>
            </a:xfrm>
            <a:custGeom>
              <a:rect b="b" l="l" r="r" t="t"/>
              <a:pathLst>
                <a:path extrusionOk="0" h="794493" w="793819">
                  <a:moveTo>
                    <a:pt x="0" y="0"/>
                  </a:moveTo>
                  <a:lnTo>
                    <a:pt x="793819" y="0"/>
                  </a:lnTo>
                  <a:lnTo>
                    <a:pt x="793819" y="794493"/>
                  </a:lnTo>
                  <a:lnTo>
                    <a:pt x="0" y="794493"/>
                  </a:lnTo>
                  <a:lnTo>
                    <a:pt x="0" y="0"/>
                  </a:lnTo>
                  <a:close/>
                </a:path>
              </a:pathLst>
            </a:custGeom>
            <a:blipFill rotWithShape="1">
              <a:blip r:embed="rId3">
                <a:alphaModFix/>
              </a:blip>
              <a:stretch>
                <a:fillRect b="0" l="-49" r="-32" t="0"/>
              </a:stretch>
            </a:blipFill>
            <a:ln>
              <a:noFill/>
            </a:ln>
          </p:spPr>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5757"/>
        </a:solidFill>
      </p:bgPr>
    </p:bg>
    <p:spTree>
      <p:nvGrpSpPr>
        <p:cNvPr id="140" name="Shape 140"/>
        <p:cNvGrpSpPr/>
        <p:nvPr/>
      </p:nvGrpSpPr>
      <p:grpSpPr>
        <a:xfrm>
          <a:off x="0" y="0"/>
          <a:ext cx="0" cy="0"/>
          <a:chOff x="0" y="0"/>
          <a:chExt cx="0" cy="0"/>
        </a:xfrm>
      </p:grpSpPr>
      <p:grpSp>
        <p:nvGrpSpPr>
          <p:cNvPr id="141" name="Google Shape;141;p15"/>
          <p:cNvGrpSpPr/>
          <p:nvPr/>
        </p:nvGrpSpPr>
        <p:grpSpPr>
          <a:xfrm>
            <a:off x="1326070" y="1911210"/>
            <a:ext cx="8994600" cy="4462996"/>
            <a:chOff x="0" y="133350"/>
            <a:chExt cx="11992800" cy="5950662"/>
          </a:xfrm>
        </p:grpSpPr>
        <p:sp>
          <p:nvSpPr>
            <p:cNvPr id="142" name="Google Shape;142;p15"/>
            <p:cNvSpPr txBox="1"/>
            <p:nvPr/>
          </p:nvSpPr>
          <p:spPr>
            <a:xfrm>
              <a:off x="0" y="133350"/>
              <a:ext cx="11992800" cy="51225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i="0" lang="en-US" sz="12000" u="none" cap="none" strike="noStrike">
                  <a:solidFill>
                    <a:srgbClr val="FFFFFF"/>
                  </a:solidFill>
                  <a:latin typeface="Comfortaa"/>
                  <a:ea typeface="Comfortaa"/>
                  <a:cs typeface="Comfortaa"/>
                  <a:sym typeface="Comfortaa"/>
                </a:rPr>
                <a:t>Motion to Open</a:t>
              </a:r>
              <a:endParaRPr>
                <a:latin typeface="Comfortaa"/>
                <a:ea typeface="Comfortaa"/>
                <a:cs typeface="Comfortaa"/>
                <a:sym typeface="Comfortaa"/>
              </a:endParaRPr>
            </a:p>
          </p:txBody>
        </p:sp>
        <p:sp>
          <p:nvSpPr>
            <p:cNvPr id="143" name="Google Shape;143;p15"/>
            <p:cNvSpPr/>
            <p:nvPr/>
          </p:nvSpPr>
          <p:spPr>
            <a:xfrm>
              <a:off x="0" y="5484140"/>
              <a:ext cx="8116959" cy="599872"/>
            </a:xfrm>
            <a:custGeom>
              <a:rect b="b" l="l" r="r" t="t"/>
              <a:pathLst>
                <a:path extrusionOk="0" h="599872" w="8116959">
                  <a:moveTo>
                    <a:pt x="0" y="0"/>
                  </a:moveTo>
                  <a:lnTo>
                    <a:pt x="8116959" y="0"/>
                  </a:lnTo>
                  <a:lnTo>
                    <a:pt x="8116959" y="599871"/>
                  </a:lnTo>
                  <a:lnTo>
                    <a:pt x="0" y="599871"/>
                  </a:lnTo>
                  <a:lnTo>
                    <a:pt x="0" y="0"/>
                  </a:lnTo>
                  <a:close/>
                </a:path>
              </a:pathLst>
            </a:custGeom>
            <a:blipFill rotWithShape="1">
              <a:blip r:embed="rId3">
                <a:alphaModFix/>
              </a:blip>
              <a:stretch>
                <a:fillRect b="-1042591" l="-170" r="-7086" t="-308576"/>
              </a:stretch>
            </a:blip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6"/>
          <p:cNvSpPr txBox="1"/>
          <p:nvPr/>
        </p:nvSpPr>
        <p:spPr>
          <a:xfrm>
            <a:off x="13603019" y="3356332"/>
            <a:ext cx="3397160" cy="37084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9" name="Google Shape;149;p16"/>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32" t="0"/>
            </a:stretch>
          </a:blipFill>
          <a:ln>
            <a:noFill/>
          </a:ln>
        </p:spPr>
      </p:sp>
      <p:sp>
        <p:nvSpPr>
          <p:cNvPr id="150" name="Google Shape;150;p16"/>
          <p:cNvSpPr txBox="1"/>
          <p:nvPr/>
        </p:nvSpPr>
        <p:spPr>
          <a:xfrm>
            <a:off x="4826475" y="4489350"/>
            <a:ext cx="11956200" cy="13083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8500">
                <a:latin typeface="Comfortaa"/>
                <a:ea typeface="Comfortaa"/>
                <a:cs typeface="Comfortaa"/>
                <a:sym typeface="Comfortaa"/>
              </a:rPr>
              <a:t>Opening Remarks</a:t>
            </a:r>
            <a:endParaRPr sz="8500">
              <a:latin typeface="Comfortaa"/>
              <a:ea typeface="Comfortaa"/>
              <a:cs typeface="Comfortaa"/>
              <a:sym typeface="Comfortaa"/>
            </a:endParaRPr>
          </a:p>
        </p:txBody>
      </p:sp>
      <p:sp>
        <p:nvSpPr>
          <p:cNvPr id="151" name="Google Shape;151;p16"/>
          <p:cNvSpPr/>
          <p:nvPr/>
        </p:nvSpPr>
        <p:spPr>
          <a:xfrm>
            <a:off x="1291623" y="873425"/>
            <a:ext cx="3829345" cy="3772145"/>
          </a:xfrm>
          <a:custGeom>
            <a:rect b="b" l="l" r="r" t="t"/>
            <a:pathLst>
              <a:path extrusionOk="0" h="4996219" w="5509849">
                <a:moveTo>
                  <a:pt x="0" y="0"/>
                </a:moveTo>
                <a:lnTo>
                  <a:pt x="5509849" y="0"/>
                </a:lnTo>
                <a:lnTo>
                  <a:pt x="5509849" y="4996219"/>
                </a:lnTo>
                <a:lnTo>
                  <a:pt x="0" y="4996219"/>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7" name="Google Shape;157;p17"/>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158" name="Google Shape;158;p17"/>
          <p:cNvSpPr txBox="1"/>
          <p:nvPr/>
        </p:nvSpPr>
        <p:spPr>
          <a:xfrm>
            <a:off x="2936625" y="492950"/>
            <a:ext cx="16758900" cy="9234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000">
                <a:latin typeface="Comfortaa"/>
                <a:ea typeface="Comfortaa"/>
                <a:cs typeface="Comfortaa"/>
                <a:sym typeface="Comfortaa"/>
              </a:rPr>
              <a:t>November Meeting Minutes</a:t>
            </a:r>
            <a:endParaRPr sz="6000">
              <a:latin typeface="Comfortaa"/>
              <a:ea typeface="Comfortaa"/>
              <a:cs typeface="Comfortaa"/>
              <a:sym typeface="Comfortaa"/>
            </a:endParaRPr>
          </a:p>
        </p:txBody>
      </p:sp>
      <p:sp>
        <p:nvSpPr>
          <p:cNvPr id="159" name="Google Shape;159;p17"/>
          <p:cNvSpPr txBox="1"/>
          <p:nvPr/>
        </p:nvSpPr>
        <p:spPr>
          <a:xfrm>
            <a:off x="871050" y="1339150"/>
            <a:ext cx="16303500" cy="8428500"/>
          </a:xfrm>
          <a:prstGeom prst="rect">
            <a:avLst/>
          </a:prstGeom>
          <a:noFill/>
          <a:ln>
            <a:noFill/>
          </a:ln>
        </p:spPr>
        <p:txBody>
          <a:bodyPr anchorCtr="0" anchor="t" bIns="0" lIns="0" spcFirstLastPara="1" rIns="0" wrap="square" tIns="0">
            <a:spAutoFit/>
          </a:bodyPr>
          <a:lstStyle/>
          <a:p>
            <a:pPr indent="0" lvl="0" marL="0" marR="0" rtl="0" algn="l">
              <a:lnSpc>
                <a:spcPct val="110016"/>
              </a:lnSpc>
              <a:spcBef>
                <a:spcPts val="0"/>
              </a:spcBef>
              <a:spcAft>
                <a:spcPts val="0"/>
              </a:spcAft>
              <a:buNone/>
            </a:pPr>
            <a:r>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Attendees: Attendees: Chris Galegos, Stephanie Davis, Sara Agne, Susie Bacus, Steve Thorne, Monica Sobers, Mrs. Johnson Reeves, Ivette Ornelas, Latoya Biggers, Trish Hilton</a:t>
            </a:r>
            <a:endParaRPr sz="2500">
              <a:latin typeface="Comfortaa"/>
              <a:ea typeface="Comfortaa"/>
              <a:cs typeface="Comfortaa"/>
              <a:sym typeface="Comfortaa"/>
            </a:endParaRPr>
          </a:p>
          <a:p>
            <a:pPr indent="0" lvl="0" marL="457200" marR="0" rtl="0" algn="l">
              <a:lnSpc>
                <a:spcPct val="110016"/>
              </a:lnSpc>
              <a:spcBef>
                <a:spcPts val="0"/>
              </a:spcBef>
              <a:spcAft>
                <a:spcPts val="0"/>
              </a:spcAft>
              <a:buNone/>
            </a:pPr>
            <a:r>
              <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October Meeting Minutes - Approved</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Color Craze</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$17,521 donated</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Top Earners were notified</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Wednesday, December 4th - Winners Pizza Party</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Winners or Ms. Edwards Pizza Party (December 10th)</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Stuffed Crust Pizza Requested</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Square 1 Art Fundraising Event</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 Last day is tomorrow for the fundraiser</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- 2k a week ago, 4k today in total sales (11/20)</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 If you don’t order by deadline, you can still submit and order things on your own. They</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just aren’t guaranteed to be here by the holidays.</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 Deadline is 11:59pm</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 PBES will get 33% profit from the sales</a:t>
            </a:r>
            <a:endParaRPr sz="2500">
              <a:latin typeface="Comfortaa"/>
              <a:ea typeface="Comfortaa"/>
              <a:cs typeface="Comfortaa"/>
              <a:sym typeface="Comfortaa"/>
            </a:endParaRPr>
          </a:p>
          <a:p>
            <a:pPr indent="-387350" lvl="0" marL="45720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 Huge Shout Out to Ms. Noland – Thank You to Ms. Noland</a:t>
            </a:r>
            <a:endParaRPr sz="2500">
              <a:latin typeface="Comfortaa"/>
              <a:ea typeface="Comfortaa"/>
              <a:cs typeface="Comfortaa"/>
              <a:sym typeface="Comfortaa"/>
            </a:endParaRPr>
          </a:p>
          <a:p>
            <a:pPr indent="0" lvl="0" marL="0" marR="0" rtl="0" algn="l">
              <a:lnSpc>
                <a:spcPct val="110016"/>
              </a:lnSpc>
              <a:spcBef>
                <a:spcPts val="0"/>
              </a:spcBef>
              <a:spcAft>
                <a:spcPts val="0"/>
              </a:spcAft>
              <a:buNone/>
            </a:pPr>
            <a:r>
              <a:t/>
            </a:r>
            <a:endParaRPr sz="250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5" name="Google Shape;165;p18"/>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166" name="Google Shape;166;p18"/>
          <p:cNvSpPr txBox="1"/>
          <p:nvPr/>
        </p:nvSpPr>
        <p:spPr>
          <a:xfrm>
            <a:off x="2936625" y="381950"/>
            <a:ext cx="16758900" cy="9234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000">
                <a:latin typeface="Comfortaa"/>
                <a:ea typeface="Comfortaa"/>
                <a:cs typeface="Comfortaa"/>
                <a:sym typeface="Comfortaa"/>
              </a:rPr>
              <a:t>November </a:t>
            </a:r>
            <a:r>
              <a:rPr lang="en-US" sz="6000">
                <a:latin typeface="Comfortaa"/>
                <a:ea typeface="Comfortaa"/>
                <a:cs typeface="Comfortaa"/>
                <a:sym typeface="Comfortaa"/>
              </a:rPr>
              <a:t>Meeting Minutes</a:t>
            </a:r>
            <a:endParaRPr sz="6000">
              <a:latin typeface="Comfortaa"/>
              <a:ea typeface="Comfortaa"/>
              <a:cs typeface="Comfortaa"/>
              <a:sym typeface="Comfortaa"/>
            </a:endParaRPr>
          </a:p>
        </p:txBody>
      </p:sp>
      <p:sp>
        <p:nvSpPr>
          <p:cNvPr id="167" name="Google Shape;167;p18"/>
          <p:cNvSpPr txBox="1"/>
          <p:nvPr/>
        </p:nvSpPr>
        <p:spPr>
          <a:xfrm>
            <a:off x="1048425" y="1638375"/>
            <a:ext cx="20535300" cy="6812100"/>
          </a:xfrm>
          <a:prstGeom prst="rect">
            <a:avLst/>
          </a:prstGeom>
          <a:noFill/>
          <a:ln>
            <a:noFill/>
          </a:ln>
        </p:spPr>
        <p:txBody>
          <a:bodyPr anchorCtr="0" anchor="t" bIns="0" lIns="0" spcFirstLastPara="1" rIns="0" wrap="square" tIns="0">
            <a:spAutoFit/>
          </a:bodyPr>
          <a:lstStyle/>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Upcoming Events</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Winter Spirit Night</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Haymarket Iceplex - December 14th 6-7:30pm</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PTO will earn a portion of admission sales</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Winter Dance &amp; Events</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Spring Bingo - March 21st</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 Mr. Thorne to confirm</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Musical 3-5th</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 PTO will work with Ms. Nichols for ticket sales</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Heritage Night</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 Helping administration to do a passport project with the kids</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 Any kid who collects all the stamps gets a prize from their teacher</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5th Grade Promotion Party toward end of May to not interfere with testing</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 Trish and Tracy will take the lead</a:t>
            </a:r>
            <a:endParaRPr sz="2500">
              <a:solidFill>
                <a:schemeClr val="dk1"/>
              </a:solidFill>
              <a:latin typeface="Comfortaa"/>
              <a:ea typeface="Comfortaa"/>
              <a:cs typeface="Comfortaa"/>
              <a:sym typeface="Comfortaa"/>
            </a:endParaRPr>
          </a:p>
          <a:p>
            <a:pPr indent="-387350" lvl="0" marL="457200" rtl="0" algn="l">
              <a:lnSpc>
                <a:spcPct val="110016"/>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 Planning volunteers have already been established</a:t>
            </a:r>
            <a:endParaRPr sz="2500">
              <a:solidFill>
                <a:schemeClr val="dk1"/>
              </a:solidFill>
              <a:latin typeface="Comfortaa"/>
              <a:ea typeface="Comfortaa"/>
              <a:cs typeface="Comfortaa"/>
              <a:sym typeface="Comfortaa"/>
            </a:endParaRPr>
          </a:p>
          <a:p>
            <a:pPr indent="0" lvl="0" marL="0" rtl="0" algn="l">
              <a:lnSpc>
                <a:spcPct val="110016"/>
              </a:lnSpc>
              <a:spcBef>
                <a:spcPts val="0"/>
              </a:spcBef>
              <a:spcAft>
                <a:spcPts val="0"/>
              </a:spcAft>
              <a:buNone/>
            </a:pPr>
            <a:r>
              <a:t/>
            </a:r>
            <a:endParaRPr sz="3000">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3" name="Google Shape;173;p19"/>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174" name="Google Shape;174;p19"/>
          <p:cNvSpPr txBox="1"/>
          <p:nvPr/>
        </p:nvSpPr>
        <p:spPr>
          <a:xfrm>
            <a:off x="5599575" y="418950"/>
            <a:ext cx="11433000" cy="9234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000">
                <a:latin typeface="Comfortaa"/>
                <a:ea typeface="Comfortaa"/>
                <a:cs typeface="Comfortaa"/>
                <a:sym typeface="Comfortaa"/>
              </a:rPr>
              <a:t>November </a:t>
            </a:r>
            <a:r>
              <a:rPr lang="en-US" sz="6000">
                <a:latin typeface="Comfortaa"/>
                <a:ea typeface="Comfortaa"/>
                <a:cs typeface="Comfortaa"/>
                <a:sym typeface="Comfortaa"/>
              </a:rPr>
              <a:t>Meeting Minutes</a:t>
            </a:r>
            <a:endParaRPr sz="6000">
              <a:latin typeface="Comfortaa"/>
              <a:ea typeface="Comfortaa"/>
              <a:cs typeface="Comfortaa"/>
              <a:sym typeface="Comfortaa"/>
            </a:endParaRPr>
          </a:p>
        </p:txBody>
      </p:sp>
      <p:sp>
        <p:nvSpPr>
          <p:cNvPr id="175" name="Google Shape;175;p19"/>
          <p:cNvSpPr txBox="1"/>
          <p:nvPr/>
        </p:nvSpPr>
        <p:spPr>
          <a:xfrm>
            <a:off x="1048425" y="1638375"/>
            <a:ext cx="20535300" cy="8097600"/>
          </a:xfrm>
          <a:prstGeom prst="rect">
            <a:avLst/>
          </a:prstGeom>
          <a:noFill/>
          <a:ln>
            <a:noFill/>
          </a:ln>
        </p:spPr>
        <p:txBody>
          <a:bodyPr anchorCtr="0" anchor="t" bIns="0" lIns="0" spcFirstLastPara="1" rIns="0" wrap="square" tIns="0">
            <a:spAutoFit/>
          </a:bodyPr>
          <a:lstStyle/>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Spring Enrichments</a:t>
            </a:r>
            <a:endParaRPr sz="2000">
              <a:latin typeface="Comfortaa"/>
              <a:ea typeface="Comfortaa"/>
              <a:cs typeface="Comfortaa"/>
              <a:sym typeface="Comfortaa"/>
            </a:endParaRPr>
          </a:p>
          <a:p>
            <a:pPr indent="0" lvl="0" marL="457200" rtl="0" algn="l">
              <a:lnSpc>
                <a:spcPct val="110016"/>
              </a:lnSpc>
              <a:spcBef>
                <a:spcPts val="0"/>
              </a:spcBef>
              <a:spcAft>
                <a:spcPts val="0"/>
              </a:spcAft>
              <a:buNone/>
            </a:pPr>
            <a:r>
              <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 May poll parents to see if there is interest in spring session</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Spirit Wear Items Available</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We have a few pieces of spirit wear left overall, different sizes. These will be on the website to</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be promoted and sold. These items will be in the newsletter and website.</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Winter Dance Committee</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Jamie Whitaker is Dance Chair</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 Decided on Carnival Theme</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 Tickets will go on sale December 9th, there will be a limited supply.More information to</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come on party packs soon.</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 Usually the party packs include tickets, fun themed items</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 Student must be accompanied by a parent/guardian</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- 600 people MAX.</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Staff Appreciation</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 Cookie Exchange in December TBD</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 Everything on the Amazon wish list has been purchased for cocoa and coffee</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 Text went out and 20 minutes later everything was purchased</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 Next newsletter, please say thank you to the community.</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Yearbooks</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January 1st the yearbook will have more information about ordering, photos, and committee.</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WATCH D.O.G.S.</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 Any 2 days will work, just not 2 dads on same day. Sign up genius will be updated in</a:t>
            </a:r>
            <a:endParaRPr sz="2000">
              <a:latin typeface="Comfortaa"/>
              <a:ea typeface="Comfortaa"/>
              <a:cs typeface="Comfortaa"/>
              <a:sym typeface="Comfortaa"/>
            </a:endParaRPr>
          </a:p>
          <a:p>
            <a:pPr indent="-355600" lvl="0" marL="457200" rtl="0" algn="l">
              <a:lnSpc>
                <a:spcPct val="110016"/>
              </a:lnSpc>
              <a:spcBef>
                <a:spcPts val="0"/>
              </a:spcBef>
              <a:spcAft>
                <a:spcPts val="0"/>
              </a:spcAft>
              <a:buSzPts val="2000"/>
              <a:buFont typeface="Comfortaa"/>
              <a:buChar char="●"/>
            </a:pPr>
            <a:r>
              <a:rPr lang="en-US" sz="2000">
                <a:latin typeface="Comfortaa"/>
                <a:ea typeface="Comfortaa"/>
                <a:cs typeface="Comfortaa"/>
                <a:sym typeface="Comfortaa"/>
              </a:rPr>
              <a:t>December for dates in January.</a:t>
            </a:r>
            <a:endParaRPr sz="2000">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1" name="Google Shape;181;p20"/>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182" name="Google Shape;182;p20"/>
          <p:cNvSpPr txBox="1"/>
          <p:nvPr/>
        </p:nvSpPr>
        <p:spPr>
          <a:xfrm>
            <a:off x="5599575" y="418950"/>
            <a:ext cx="11433000" cy="9234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000">
                <a:latin typeface="Comfortaa"/>
                <a:ea typeface="Comfortaa"/>
                <a:cs typeface="Comfortaa"/>
                <a:sym typeface="Comfortaa"/>
              </a:rPr>
              <a:t>November </a:t>
            </a:r>
            <a:r>
              <a:rPr lang="en-US" sz="6000">
                <a:latin typeface="Comfortaa"/>
                <a:ea typeface="Comfortaa"/>
                <a:cs typeface="Comfortaa"/>
                <a:sym typeface="Comfortaa"/>
              </a:rPr>
              <a:t>Meeting Minutes</a:t>
            </a:r>
            <a:endParaRPr sz="6000">
              <a:latin typeface="Comfortaa"/>
              <a:ea typeface="Comfortaa"/>
              <a:cs typeface="Comfortaa"/>
              <a:sym typeface="Comfortaa"/>
            </a:endParaRPr>
          </a:p>
        </p:txBody>
      </p:sp>
      <p:sp>
        <p:nvSpPr>
          <p:cNvPr id="183" name="Google Shape;183;p20"/>
          <p:cNvSpPr txBox="1"/>
          <p:nvPr/>
        </p:nvSpPr>
        <p:spPr>
          <a:xfrm>
            <a:off x="555400" y="3036375"/>
            <a:ext cx="10127400" cy="4575300"/>
          </a:xfrm>
          <a:prstGeom prst="rect">
            <a:avLst/>
          </a:prstGeom>
          <a:noFill/>
          <a:ln>
            <a:noFill/>
          </a:ln>
        </p:spPr>
        <p:txBody>
          <a:bodyPr anchorCtr="0" anchor="t" bIns="0" lIns="0" spcFirstLastPara="1" rIns="0" wrap="square" tIns="0">
            <a:spAutoFit/>
          </a:bodyPr>
          <a:lstStyle/>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Facebook Page</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NEW Facebook page is live, join now to be updated!</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Fundraising Goals</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Musical scripts, staff stipends, assemblies, end of year celebration</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The Lion King Jr.</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Financial Review</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Beginning of year fundraising</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$12k came in color craze, fall bingo, silent auction</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Debits - purchased musical script</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40K put aside for playground shade</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Money set aside for teaching stipends and other events.</a:t>
            </a:r>
            <a:endParaRPr sz="20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t/>
            </a:r>
            <a:endParaRPr sz="2300">
              <a:solidFill>
                <a:schemeClr val="dk1"/>
              </a:solidFill>
              <a:latin typeface="Comfortaa"/>
              <a:ea typeface="Comfortaa"/>
              <a:cs typeface="Comfortaa"/>
              <a:sym typeface="Comfortaa"/>
            </a:endParaRPr>
          </a:p>
        </p:txBody>
      </p:sp>
      <p:sp>
        <p:nvSpPr>
          <p:cNvPr id="184" name="Google Shape;184;p20"/>
          <p:cNvSpPr txBox="1"/>
          <p:nvPr/>
        </p:nvSpPr>
        <p:spPr>
          <a:xfrm>
            <a:off x="11023750" y="2423400"/>
            <a:ext cx="7979100" cy="4385100"/>
          </a:xfrm>
          <a:prstGeom prst="rect">
            <a:avLst/>
          </a:prstGeom>
          <a:noFill/>
          <a:ln>
            <a:noFill/>
          </a:ln>
        </p:spPr>
        <p:txBody>
          <a:bodyPr anchorCtr="0" anchor="t" bIns="91425" lIns="91425" spcFirstLastPara="1" rIns="91425" wrap="square" tIns="91425">
            <a:noAutofit/>
          </a:bodyPr>
          <a:lstStyle/>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Open Questions &amp; Discussion</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Administration</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Call backs for the musical will wrap up</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Over 100 kids will be in the musical, she has it all figured out.</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There will be a cultural sing along</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Budgets, VA literacy Act audit went well</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Teachers are handling the changes well</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Teacher of the year nomination - through the county</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Voting happens within the school</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Prince William chatter about data centers that Piney Branch was involved in. Decibel</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concerns, Mr. Thorne advises that the cafeteria is much louder than the data center.</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Scholarship students for the winter dance, Ivette will give us a final count of those</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needed.</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Ivette will give rough count by end of week</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Increase in need of students.</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 Giving Tree still has a few spots open in the office - PTO can add to the newsletter</a:t>
            </a:r>
            <a:endParaRPr sz="2000">
              <a:solidFill>
                <a:schemeClr val="dk1"/>
              </a:solidFill>
              <a:latin typeface="Comfortaa"/>
              <a:ea typeface="Comfortaa"/>
              <a:cs typeface="Comfortaa"/>
              <a:sym typeface="Comfortaa"/>
            </a:endParaRPr>
          </a:p>
          <a:p>
            <a:pPr indent="-355600" lvl="0" marL="457200" rtl="0" algn="l">
              <a:lnSpc>
                <a:spcPct val="110016"/>
              </a:lnSpc>
              <a:spcBef>
                <a:spcPts val="0"/>
              </a:spcBef>
              <a:spcAft>
                <a:spcPts val="0"/>
              </a:spcAft>
              <a:buClr>
                <a:schemeClr val="dk1"/>
              </a:buClr>
              <a:buSzPts val="2000"/>
              <a:buFont typeface="Comfortaa"/>
              <a:buChar char="●"/>
            </a:pPr>
            <a:r>
              <a:rPr lang="en-US" sz="2000">
                <a:solidFill>
                  <a:schemeClr val="dk1"/>
                </a:solidFill>
                <a:latin typeface="Comfortaa"/>
                <a:ea typeface="Comfortaa"/>
                <a:cs typeface="Comfortaa"/>
                <a:sym typeface="Comfortaa"/>
              </a:rPr>
              <a:t>Motion to Close - Seconded Closed</a:t>
            </a:r>
            <a:endParaRPr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3200">
              <a:solidFill>
                <a:schemeClr val="dk1"/>
              </a:solidFill>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0" name="Google Shape;190;p21"/>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191" name="Google Shape;191;p21"/>
          <p:cNvSpPr txBox="1"/>
          <p:nvPr/>
        </p:nvSpPr>
        <p:spPr>
          <a:xfrm>
            <a:off x="5515208" y="370453"/>
            <a:ext cx="7518900" cy="948300"/>
          </a:xfrm>
          <a:prstGeom prst="rect">
            <a:avLst/>
          </a:prstGeom>
          <a:noFill/>
          <a:ln>
            <a:noFill/>
          </a:ln>
        </p:spPr>
        <p:txBody>
          <a:bodyPr anchorCtr="0" anchor="t" bIns="0" lIns="0" spcFirstLastPara="1" rIns="0" wrap="square" tIns="0">
            <a:spAutoFit/>
          </a:bodyPr>
          <a:lstStyle/>
          <a:p>
            <a:pPr indent="0" lvl="0" marL="0" marR="0" rtl="0" algn="l">
              <a:lnSpc>
                <a:spcPct val="110016"/>
              </a:lnSpc>
              <a:spcBef>
                <a:spcPts val="0"/>
              </a:spcBef>
              <a:spcAft>
                <a:spcPts val="0"/>
              </a:spcAft>
              <a:buNone/>
            </a:pPr>
            <a:r>
              <a:rPr i="0" lang="en-US" sz="6160" u="none" cap="none" strike="noStrike">
                <a:solidFill>
                  <a:srgbClr val="000000"/>
                </a:solidFill>
                <a:latin typeface="Comfortaa"/>
                <a:ea typeface="Comfortaa"/>
                <a:cs typeface="Comfortaa"/>
                <a:sym typeface="Comfortaa"/>
              </a:rPr>
              <a:t>Upcoming Events</a:t>
            </a:r>
            <a:endParaRPr>
              <a:latin typeface="Comfortaa"/>
              <a:ea typeface="Comfortaa"/>
              <a:cs typeface="Comfortaa"/>
              <a:sym typeface="Comfortaa"/>
            </a:endParaRPr>
          </a:p>
        </p:txBody>
      </p:sp>
      <p:sp>
        <p:nvSpPr>
          <p:cNvPr id="192" name="Google Shape;192;p21"/>
          <p:cNvSpPr txBox="1"/>
          <p:nvPr/>
        </p:nvSpPr>
        <p:spPr>
          <a:xfrm>
            <a:off x="7626600" y="4230694"/>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3" name="Google Shape;193;p21"/>
          <p:cNvSpPr txBox="1"/>
          <p:nvPr/>
        </p:nvSpPr>
        <p:spPr>
          <a:xfrm>
            <a:off x="659525" y="2222250"/>
            <a:ext cx="17799000" cy="8542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3700">
                <a:latin typeface="Comfortaa"/>
                <a:ea typeface="Comfortaa"/>
                <a:cs typeface="Comfortaa"/>
                <a:sym typeface="Comfortaa"/>
              </a:rPr>
              <a:t>Winter Dance : Jan 24</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Spring Bingo : Tentative March 21st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Musical : Apr 3-5</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Heritage Night : Feb 19th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- 5th Grade Promotion Party : TBD May</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Spring Enrichments TBD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End of Year Celebration TBD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i="0" sz="3700" u="none" cap="none" strike="noStrike">
              <a:solidFill>
                <a:srgbClr val="000000"/>
              </a:solidFill>
              <a:latin typeface="Comfortaa"/>
              <a:ea typeface="Comfortaa"/>
              <a:cs typeface="Comfortaa"/>
              <a:sym typeface="Comfortaa"/>
            </a:endParaRPr>
          </a:p>
        </p:txBody>
      </p:sp>
      <p:sp>
        <p:nvSpPr>
          <p:cNvPr id="194" name="Google Shape;194;p21"/>
          <p:cNvSpPr txBox="1"/>
          <p:nvPr/>
        </p:nvSpPr>
        <p:spPr>
          <a:xfrm>
            <a:off x="-472548" y="1363097"/>
            <a:ext cx="18288000" cy="215400"/>
          </a:xfrm>
          <a:prstGeom prst="rect">
            <a:avLst/>
          </a:prstGeom>
          <a:noFill/>
          <a:ln>
            <a:noFill/>
          </a:ln>
        </p:spPr>
        <p:txBody>
          <a:bodyPr anchorCtr="0" anchor="t" bIns="0" lIns="0" spcFirstLastPara="1" rIns="0" wrap="square" tIns="0">
            <a:spAutoFit/>
          </a:bodyPr>
          <a:lstStyle/>
          <a:p>
            <a:pPr indent="0" lvl="0" marL="0" marR="0" rtl="0" algn="ctr">
              <a:lnSpc>
                <a:spcPct val="110011"/>
              </a:lnSpc>
              <a:spcBef>
                <a:spcPts val="0"/>
              </a:spcBef>
              <a:spcAft>
                <a:spcPts val="0"/>
              </a:spcAft>
              <a:buNone/>
            </a:pPr>
            <a:r>
              <a:t/>
            </a:r>
            <a:endParaRPr>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